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6" r:id="rId2"/>
    <p:sldId id="257" r:id="rId3"/>
    <p:sldId id="258" r:id="rId4"/>
    <p:sldId id="259" r:id="rId5"/>
    <p:sldId id="269" r:id="rId6"/>
    <p:sldId id="260" r:id="rId7"/>
    <p:sldId id="261" r:id="rId8"/>
    <p:sldId id="262" r:id="rId9"/>
    <p:sldId id="268" r:id="rId10"/>
    <p:sldId id="263" r:id="rId11"/>
    <p:sldId id="265" r:id="rId12"/>
    <p:sldId id="266" r:id="rId13"/>
    <p:sldId id="312" r:id="rId14"/>
    <p:sldId id="274" r:id="rId15"/>
    <p:sldId id="264" r:id="rId16"/>
    <p:sldId id="267" r:id="rId17"/>
    <p:sldId id="270" r:id="rId18"/>
    <p:sldId id="306" r:id="rId19"/>
    <p:sldId id="308" r:id="rId20"/>
    <p:sldId id="275" r:id="rId21"/>
    <p:sldId id="276" r:id="rId22"/>
    <p:sldId id="277" r:id="rId23"/>
    <p:sldId id="278" r:id="rId24"/>
    <p:sldId id="282" r:id="rId25"/>
    <p:sldId id="283" r:id="rId26"/>
    <p:sldId id="284" r:id="rId27"/>
    <p:sldId id="285" r:id="rId28"/>
    <p:sldId id="286" r:id="rId29"/>
    <p:sldId id="281" r:id="rId30"/>
    <p:sldId id="280" r:id="rId31"/>
    <p:sldId id="279" r:id="rId32"/>
    <p:sldId id="291" r:id="rId33"/>
    <p:sldId id="292" r:id="rId34"/>
    <p:sldId id="293" r:id="rId35"/>
    <p:sldId id="294" r:id="rId36"/>
    <p:sldId id="295" r:id="rId37"/>
    <p:sldId id="296" r:id="rId38"/>
    <p:sldId id="311" r:id="rId39"/>
    <p:sldId id="297" r:id="rId40"/>
    <p:sldId id="298" r:id="rId41"/>
    <p:sldId id="290" r:id="rId42"/>
    <p:sldId id="289" r:id="rId43"/>
    <p:sldId id="288" r:id="rId44"/>
    <p:sldId id="300" r:id="rId45"/>
    <p:sldId id="301" r:id="rId46"/>
    <p:sldId id="302" r:id="rId47"/>
    <p:sldId id="303" r:id="rId48"/>
    <p:sldId id="304" r:id="rId49"/>
    <p:sldId id="305" r:id="rId50"/>
    <p:sldId id="299" r:id="rId51"/>
    <p:sldId id="287" r:id="rId52"/>
    <p:sldId id="309" r:id="rId53"/>
    <p:sldId id="310" r:id="rId54"/>
    <p:sldId id="271" r:id="rId55"/>
    <p:sldId id="307" r:id="rId56"/>
    <p:sldId id="273" r:id="rId57"/>
    <p:sldId id="313"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91" autoAdjust="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714201-9D38-4650-8587-FDB971590C0C}" type="datetimeFigureOut">
              <a:rPr lang="en-US" smtClean="0"/>
              <a:t>9/26/2023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DCEF9D-326E-4582-8357-1A011779FDAE}" type="slidenum">
              <a:rPr lang="en-US" smtClean="0"/>
              <a:t>‹#›</a:t>
            </a:fld>
            <a:endParaRPr lang="en-US"/>
          </a:p>
        </p:txBody>
      </p:sp>
    </p:spTree>
    <p:extLst>
      <p:ext uri="{BB962C8B-B14F-4D97-AF65-F5344CB8AC3E}">
        <p14:creationId xmlns:p14="http://schemas.microsoft.com/office/powerpoint/2010/main" val="1802793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CEF9D-326E-4582-8357-1A011779FDAE}" type="slidenum">
              <a:rPr lang="en-US" smtClean="0"/>
              <a:t>49</a:t>
            </a:fld>
            <a:endParaRPr lang="en-US"/>
          </a:p>
        </p:txBody>
      </p:sp>
    </p:spTree>
    <p:extLst>
      <p:ext uri="{BB962C8B-B14F-4D97-AF65-F5344CB8AC3E}">
        <p14:creationId xmlns:p14="http://schemas.microsoft.com/office/powerpoint/2010/main" val="159989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9BE686E-39A9-463A-815B-FBDE7E5A8192}" type="datetimeFigureOut">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1143D24-5CBB-4CB3-B296-1D7CA5EB1347}" type="slidenum">
              <a:rPr lang="en-US" smtClean="0"/>
              <a:t>‹#›</a:t>
            </a:fld>
            <a:endParaRPr lang="en-US"/>
          </a:p>
        </p:txBody>
      </p:sp>
    </p:spTree>
    <p:extLst>
      <p:ext uri="{BB962C8B-B14F-4D97-AF65-F5344CB8AC3E}">
        <p14:creationId xmlns:p14="http://schemas.microsoft.com/office/powerpoint/2010/main" val="2403552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BE686E-39A9-463A-815B-FBDE7E5A8192}" type="datetimeFigureOut">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1143D24-5CBB-4CB3-B296-1D7CA5EB1347}" type="slidenum">
              <a:rPr lang="en-US" smtClean="0"/>
              <a:t>‹#›</a:t>
            </a:fld>
            <a:endParaRPr lang="en-US"/>
          </a:p>
        </p:txBody>
      </p:sp>
    </p:spTree>
    <p:extLst>
      <p:ext uri="{BB962C8B-B14F-4D97-AF65-F5344CB8AC3E}">
        <p14:creationId xmlns:p14="http://schemas.microsoft.com/office/powerpoint/2010/main" val="1359813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BE686E-39A9-463A-815B-FBDE7E5A8192}" type="datetimeFigureOut">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1143D24-5CBB-4CB3-B296-1D7CA5EB1347}"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173355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9BE686E-39A9-463A-815B-FBDE7E5A8192}" type="datetimeFigureOut">
              <a:rPr lang="en-US" smtClean="0"/>
              <a:t>9/26/2023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1143D24-5CBB-4CB3-B296-1D7CA5EB1347}" type="slidenum">
              <a:rPr lang="en-US" smtClean="0"/>
              <a:t>‹#›</a:t>
            </a:fld>
            <a:endParaRPr lang="en-US"/>
          </a:p>
        </p:txBody>
      </p:sp>
    </p:spTree>
    <p:extLst>
      <p:ext uri="{BB962C8B-B14F-4D97-AF65-F5344CB8AC3E}">
        <p14:creationId xmlns:p14="http://schemas.microsoft.com/office/powerpoint/2010/main" val="1417416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9BE686E-39A9-463A-815B-FBDE7E5A8192}" type="datetimeFigureOut">
              <a:rPr lang="en-US" smtClean="0"/>
              <a:t>9/26/2023</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1143D24-5CBB-4CB3-B296-1D7CA5EB1347}"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038474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9BE686E-39A9-463A-815B-FBDE7E5A8192}" type="datetimeFigureOut">
              <a:rPr lang="en-US" smtClean="0"/>
              <a:t>9/26/2023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1143D24-5CBB-4CB3-B296-1D7CA5EB1347}" type="slidenum">
              <a:rPr lang="en-US" smtClean="0"/>
              <a:t>‹#›</a:t>
            </a:fld>
            <a:endParaRPr lang="en-US"/>
          </a:p>
        </p:txBody>
      </p:sp>
    </p:spTree>
    <p:extLst>
      <p:ext uri="{BB962C8B-B14F-4D97-AF65-F5344CB8AC3E}">
        <p14:creationId xmlns:p14="http://schemas.microsoft.com/office/powerpoint/2010/main" val="21874198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BE686E-39A9-463A-815B-FBDE7E5A8192}" type="datetimeFigureOut">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1143D24-5CBB-4CB3-B296-1D7CA5EB1347}" type="slidenum">
              <a:rPr lang="en-US" smtClean="0"/>
              <a:t>‹#›</a:t>
            </a:fld>
            <a:endParaRPr lang="en-US"/>
          </a:p>
        </p:txBody>
      </p:sp>
    </p:spTree>
    <p:extLst>
      <p:ext uri="{BB962C8B-B14F-4D97-AF65-F5344CB8AC3E}">
        <p14:creationId xmlns:p14="http://schemas.microsoft.com/office/powerpoint/2010/main" val="1611191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BE686E-39A9-463A-815B-FBDE7E5A8192}" type="datetimeFigureOut">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1143D24-5CBB-4CB3-B296-1D7CA5EB1347}" type="slidenum">
              <a:rPr lang="en-US" smtClean="0"/>
              <a:t>‹#›</a:t>
            </a:fld>
            <a:endParaRPr lang="en-US"/>
          </a:p>
        </p:txBody>
      </p:sp>
    </p:spTree>
    <p:extLst>
      <p:ext uri="{BB962C8B-B14F-4D97-AF65-F5344CB8AC3E}">
        <p14:creationId xmlns:p14="http://schemas.microsoft.com/office/powerpoint/2010/main" val="1850030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BE686E-39A9-463A-815B-FBDE7E5A8192}" type="datetimeFigureOut">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1143D24-5CBB-4CB3-B296-1D7CA5EB1347}" type="slidenum">
              <a:rPr lang="en-US" smtClean="0"/>
              <a:t>‹#›</a:t>
            </a:fld>
            <a:endParaRPr lang="en-US"/>
          </a:p>
        </p:txBody>
      </p:sp>
    </p:spTree>
    <p:extLst>
      <p:ext uri="{BB962C8B-B14F-4D97-AF65-F5344CB8AC3E}">
        <p14:creationId xmlns:p14="http://schemas.microsoft.com/office/powerpoint/2010/main" val="2193771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BE686E-39A9-463A-815B-FBDE7E5A8192}" type="datetimeFigureOut">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1143D24-5CBB-4CB3-B296-1D7CA5EB1347}" type="slidenum">
              <a:rPr lang="en-US" smtClean="0"/>
              <a:t>‹#›</a:t>
            </a:fld>
            <a:endParaRPr lang="en-US"/>
          </a:p>
        </p:txBody>
      </p:sp>
    </p:spTree>
    <p:extLst>
      <p:ext uri="{BB962C8B-B14F-4D97-AF65-F5344CB8AC3E}">
        <p14:creationId xmlns:p14="http://schemas.microsoft.com/office/powerpoint/2010/main" val="2904385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BE686E-39A9-463A-815B-FBDE7E5A8192}" type="datetimeFigureOut">
              <a:rPr lang="en-US" smtClean="0"/>
              <a:t>9/26/2023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1143D24-5CBB-4CB3-B296-1D7CA5EB1347}" type="slidenum">
              <a:rPr lang="en-US" smtClean="0"/>
              <a:t>‹#›</a:t>
            </a:fld>
            <a:endParaRPr lang="en-US"/>
          </a:p>
        </p:txBody>
      </p:sp>
    </p:spTree>
    <p:extLst>
      <p:ext uri="{BB962C8B-B14F-4D97-AF65-F5344CB8AC3E}">
        <p14:creationId xmlns:p14="http://schemas.microsoft.com/office/powerpoint/2010/main" val="3306029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BE686E-39A9-463A-815B-FBDE7E5A8192}" type="datetimeFigureOut">
              <a:rPr lang="en-US" smtClean="0"/>
              <a:t>9/26/2023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1143D24-5CBB-4CB3-B296-1D7CA5EB1347}" type="slidenum">
              <a:rPr lang="en-US" smtClean="0"/>
              <a:t>‹#›</a:t>
            </a:fld>
            <a:endParaRPr lang="en-US"/>
          </a:p>
        </p:txBody>
      </p:sp>
    </p:spTree>
    <p:extLst>
      <p:ext uri="{BB962C8B-B14F-4D97-AF65-F5344CB8AC3E}">
        <p14:creationId xmlns:p14="http://schemas.microsoft.com/office/powerpoint/2010/main" val="365083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BE686E-39A9-463A-815B-FBDE7E5A8192}" type="datetimeFigureOut">
              <a:rPr lang="en-US" smtClean="0"/>
              <a:t>9/26/2023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1143D24-5CBB-4CB3-B296-1D7CA5EB1347}" type="slidenum">
              <a:rPr lang="en-US" smtClean="0"/>
              <a:t>‹#›</a:t>
            </a:fld>
            <a:endParaRPr lang="en-US"/>
          </a:p>
        </p:txBody>
      </p:sp>
    </p:spTree>
    <p:extLst>
      <p:ext uri="{BB962C8B-B14F-4D97-AF65-F5344CB8AC3E}">
        <p14:creationId xmlns:p14="http://schemas.microsoft.com/office/powerpoint/2010/main" val="2711789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BE686E-39A9-463A-815B-FBDE7E5A8192}" type="datetimeFigureOut">
              <a:rPr lang="en-US" smtClean="0"/>
              <a:t>9/26/2023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1143D24-5CBB-4CB3-B296-1D7CA5EB1347}" type="slidenum">
              <a:rPr lang="en-US" smtClean="0"/>
              <a:t>‹#›</a:t>
            </a:fld>
            <a:endParaRPr lang="en-US"/>
          </a:p>
        </p:txBody>
      </p:sp>
    </p:spTree>
    <p:extLst>
      <p:ext uri="{BB962C8B-B14F-4D97-AF65-F5344CB8AC3E}">
        <p14:creationId xmlns:p14="http://schemas.microsoft.com/office/powerpoint/2010/main" val="2110887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BE686E-39A9-463A-815B-FBDE7E5A8192}" type="datetimeFigureOut">
              <a:rPr lang="en-US" smtClean="0"/>
              <a:t>9/26/2023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1143D24-5CBB-4CB3-B296-1D7CA5EB1347}" type="slidenum">
              <a:rPr lang="en-US" smtClean="0"/>
              <a:t>‹#›</a:t>
            </a:fld>
            <a:endParaRPr lang="en-US"/>
          </a:p>
        </p:txBody>
      </p:sp>
    </p:spTree>
    <p:extLst>
      <p:ext uri="{BB962C8B-B14F-4D97-AF65-F5344CB8AC3E}">
        <p14:creationId xmlns:p14="http://schemas.microsoft.com/office/powerpoint/2010/main" val="1944356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BE686E-39A9-463A-815B-FBDE7E5A8192}" type="datetimeFigureOut">
              <a:rPr lang="en-US" smtClean="0"/>
              <a:t>9/26/2023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1143D24-5CBB-4CB3-B296-1D7CA5EB1347}" type="slidenum">
              <a:rPr lang="en-US" smtClean="0"/>
              <a:t>‹#›</a:t>
            </a:fld>
            <a:endParaRPr lang="en-US"/>
          </a:p>
        </p:txBody>
      </p:sp>
    </p:spTree>
    <p:extLst>
      <p:ext uri="{BB962C8B-B14F-4D97-AF65-F5344CB8AC3E}">
        <p14:creationId xmlns:p14="http://schemas.microsoft.com/office/powerpoint/2010/main" val="2868011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9BE686E-39A9-463A-815B-FBDE7E5A8192}" type="datetimeFigureOut">
              <a:rPr lang="en-US" smtClean="0"/>
              <a:t>9/26/2023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1143D24-5CBB-4CB3-B296-1D7CA5EB1347}" type="slidenum">
              <a:rPr lang="en-US" smtClean="0"/>
              <a:t>‹#›</a:t>
            </a:fld>
            <a:endParaRPr lang="en-US"/>
          </a:p>
        </p:txBody>
      </p:sp>
    </p:spTree>
    <p:extLst>
      <p:ext uri="{BB962C8B-B14F-4D97-AF65-F5344CB8AC3E}">
        <p14:creationId xmlns:p14="http://schemas.microsoft.com/office/powerpoint/2010/main" val="38657272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024E51-9149-7138-033C-6ECD90C435EA}"/>
              </a:ext>
            </a:extLst>
          </p:cNvPr>
          <p:cNvSpPr txBox="1"/>
          <p:nvPr/>
        </p:nvSpPr>
        <p:spPr>
          <a:xfrm flipH="1">
            <a:off x="3273287" y="4121425"/>
            <a:ext cx="9488556" cy="1323439"/>
          </a:xfrm>
          <a:prstGeom prst="rect">
            <a:avLst/>
          </a:prstGeom>
          <a:noFill/>
        </p:spPr>
        <p:txBody>
          <a:bodyPr wrap="square" rtlCol="0">
            <a:spAutoFit/>
          </a:bodyPr>
          <a:lstStyle/>
          <a:p>
            <a:r>
              <a:rPr lang="en-US" sz="4000" dirty="0">
                <a:solidFill>
                  <a:schemeClr val="accent5">
                    <a:lumMod val="50000"/>
                  </a:schemeClr>
                </a:solidFill>
                <a:latin typeface="Copperplate Gothic Bold" panose="020E0705020206020404" pitchFamily="34" charset="0"/>
              </a:rPr>
              <a:t>INSURANCE POLICY MANAGEMENT (group 8 RLL)</a:t>
            </a:r>
          </a:p>
        </p:txBody>
      </p:sp>
      <p:pic>
        <p:nvPicPr>
          <p:cNvPr id="10" name="Picture 9">
            <a:extLst>
              <a:ext uri="{FF2B5EF4-FFF2-40B4-BE49-F238E27FC236}">
                <a16:creationId xmlns:a16="http://schemas.microsoft.com/office/drawing/2014/main" id="{B082D37D-57CE-6DC0-5B11-3D2ADC5F0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4912" y="1171949"/>
            <a:ext cx="3015905" cy="2949475"/>
          </a:xfrm>
          <a:prstGeom prst="rect">
            <a:avLst/>
          </a:prstGeom>
        </p:spPr>
      </p:pic>
    </p:spTree>
    <p:extLst>
      <p:ext uri="{BB962C8B-B14F-4D97-AF65-F5344CB8AC3E}">
        <p14:creationId xmlns:p14="http://schemas.microsoft.com/office/powerpoint/2010/main" val="25147036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6E2A22-4D8D-6891-8622-A287C95B768A}"/>
              </a:ext>
            </a:extLst>
          </p:cNvPr>
          <p:cNvSpPr txBox="1"/>
          <p:nvPr/>
        </p:nvSpPr>
        <p:spPr>
          <a:xfrm>
            <a:off x="1749286" y="622852"/>
            <a:ext cx="4956313" cy="646331"/>
          </a:xfrm>
          <a:prstGeom prst="rect">
            <a:avLst/>
          </a:prstGeom>
          <a:noFill/>
        </p:spPr>
        <p:txBody>
          <a:bodyPr wrap="square" rtlCol="0">
            <a:spAutoFit/>
          </a:bodyPr>
          <a:lstStyle/>
          <a:p>
            <a:r>
              <a:rPr lang="en-US" sz="3600" dirty="0">
                <a:latin typeface="Bookman Old Style" panose="02050604050505020204" pitchFamily="18" charset="0"/>
              </a:rPr>
              <a:t>Admin Module:</a:t>
            </a:r>
          </a:p>
        </p:txBody>
      </p:sp>
      <p:sp>
        <p:nvSpPr>
          <p:cNvPr id="5" name="TextBox 4">
            <a:extLst>
              <a:ext uri="{FF2B5EF4-FFF2-40B4-BE49-F238E27FC236}">
                <a16:creationId xmlns:a16="http://schemas.microsoft.com/office/drawing/2014/main" id="{1B7349EA-F4AD-20AF-993B-41D8455E9A3E}"/>
              </a:ext>
            </a:extLst>
          </p:cNvPr>
          <p:cNvSpPr txBox="1"/>
          <p:nvPr/>
        </p:nvSpPr>
        <p:spPr>
          <a:xfrm>
            <a:off x="1497494" y="1577008"/>
            <a:ext cx="7680299"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effectLst/>
                <a:latin typeface="Arial" panose="020B0604020202020204" pitchFamily="34" charset="0"/>
              </a:rPr>
              <a:t>Login to the portal</a:t>
            </a:r>
          </a:p>
          <a:p>
            <a:pPr algn="just"/>
            <a:endParaRPr lang="en-US" b="0" i="0" dirty="0">
              <a:effectLst/>
              <a:latin typeface="Arial" panose="020B0604020202020204" pitchFamily="34" charset="0"/>
            </a:endParaRPr>
          </a:p>
          <a:p>
            <a:pPr marL="285750" indent="-285750" algn="just">
              <a:buFont typeface="Wingdings" panose="05000000000000000000" pitchFamily="2" charset="2"/>
              <a:buChar char="Ø"/>
            </a:pPr>
            <a:r>
              <a:rPr lang="en-US" b="0" i="0" dirty="0">
                <a:effectLst/>
                <a:latin typeface="Arial" panose="020B0604020202020204" pitchFamily="34" charset="0"/>
              </a:rPr>
              <a:t>Create Admin Account </a:t>
            </a:r>
          </a:p>
          <a:p>
            <a:pPr algn="just"/>
            <a:endParaRPr lang="en-US" b="0" i="0" dirty="0">
              <a:effectLst/>
              <a:latin typeface="Arial" panose="020B0604020202020204" pitchFamily="34" charset="0"/>
            </a:endParaRPr>
          </a:p>
          <a:p>
            <a:pPr marL="285750" indent="-285750" algn="just">
              <a:buFont typeface="Wingdings" panose="05000000000000000000" pitchFamily="2" charset="2"/>
              <a:buChar char="Ø"/>
            </a:pPr>
            <a:r>
              <a:rPr lang="en-US" b="0" i="0" dirty="0">
                <a:effectLst/>
                <a:latin typeface="Arial" panose="020B0604020202020204" pitchFamily="34" charset="0"/>
              </a:rPr>
              <a:t>View/Delete customer.</a:t>
            </a:r>
          </a:p>
          <a:p>
            <a:pPr algn="just"/>
            <a:endParaRPr lang="en-US" b="0" i="0" dirty="0">
              <a:effectLst/>
              <a:latin typeface="Arial" panose="020B0604020202020204" pitchFamily="34" charset="0"/>
            </a:endParaRPr>
          </a:p>
          <a:p>
            <a:pPr marL="285750" indent="-285750" algn="just">
              <a:buFont typeface="Wingdings" panose="05000000000000000000" pitchFamily="2" charset="2"/>
              <a:buChar char="Ø"/>
            </a:pPr>
            <a:r>
              <a:rPr lang="en-US" b="0" i="0" dirty="0">
                <a:effectLst/>
                <a:latin typeface="Arial" panose="020B0604020202020204" pitchFamily="34" charset="0"/>
              </a:rPr>
              <a:t>View/Add/Update/Delete policy category like Life, Health, Motor, Travel</a:t>
            </a:r>
          </a:p>
          <a:p>
            <a:pPr algn="just"/>
            <a:endParaRPr lang="en-US" b="0" i="0" dirty="0">
              <a:effectLst/>
              <a:latin typeface="Arial" panose="020B0604020202020204" pitchFamily="34" charset="0"/>
            </a:endParaRPr>
          </a:p>
          <a:p>
            <a:pPr marL="285750" indent="-285750" algn="just">
              <a:buFont typeface="Wingdings" panose="05000000000000000000" pitchFamily="2" charset="2"/>
              <a:buChar char="Ø"/>
            </a:pPr>
            <a:r>
              <a:rPr lang="en-US" b="0" i="0" dirty="0">
                <a:effectLst/>
                <a:latin typeface="Arial" panose="020B0604020202020204" pitchFamily="34" charset="0"/>
              </a:rPr>
              <a:t>View/Add/Update/Delete /Approve policy.</a:t>
            </a:r>
          </a:p>
          <a:p>
            <a:pPr algn="just"/>
            <a:endParaRPr lang="en-US" b="0" i="0" dirty="0">
              <a:effectLst/>
              <a:latin typeface="Arial" panose="020B0604020202020204" pitchFamily="34" charset="0"/>
            </a:endParaRPr>
          </a:p>
          <a:p>
            <a:pPr marL="285750" indent="-285750" algn="just">
              <a:buFont typeface="Wingdings" panose="05000000000000000000" pitchFamily="2" charset="2"/>
              <a:buChar char="Ø"/>
            </a:pPr>
            <a:r>
              <a:rPr lang="en-US" b="0" i="0" dirty="0">
                <a:effectLst/>
                <a:latin typeface="Arial" panose="020B0604020202020204" pitchFamily="34" charset="0"/>
              </a:rPr>
              <a:t>View total policy holder, approved policy holder, disapproved policy holder.</a:t>
            </a:r>
          </a:p>
          <a:p>
            <a:pPr algn="just"/>
            <a:endParaRPr lang="en-US" b="0" i="0" dirty="0">
              <a:effectLst/>
              <a:latin typeface="Arial" panose="020B0604020202020204" pitchFamily="34" charset="0"/>
            </a:endParaRPr>
          </a:p>
          <a:p>
            <a:pPr marL="285750" indent="-285750" algn="just">
              <a:buFont typeface="Wingdings" panose="05000000000000000000" pitchFamily="2" charset="2"/>
              <a:buChar char="Ø"/>
            </a:pPr>
            <a:r>
              <a:rPr lang="en-US" b="0" i="0" dirty="0">
                <a:effectLst/>
                <a:latin typeface="Arial" panose="020B0604020202020204" pitchFamily="34" charset="0"/>
              </a:rPr>
              <a:t>Approve policy, applied by customer.8.Answer customer question</a:t>
            </a:r>
            <a:endParaRPr lang="en-US" dirty="0"/>
          </a:p>
        </p:txBody>
      </p:sp>
    </p:spTree>
    <p:extLst>
      <p:ext uri="{BB962C8B-B14F-4D97-AF65-F5344CB8AC3E}">
        <p14:creationId xmlns:p14="http://schemas.microsoft.com/office/powerpoint/2010/main" val="37587860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F12529E-96F8-99B4-2BD6-412BE27721E4}"/>
              </a:ext>
            </a:extLst>
          </p:cNvPr>
          <p:cNvSpPr txBox="1"/>
          <p:nvPr/>
        </p:nvSpPr>
        <p:spPr>
          <a:xfrm flipH="1">
            <a:off x="1630017" y="622852"/>
            <a:ext cx="5559950" cy="646331"/>
          </a:xfrm>
          <a:prstGeom prst="rect">
            <a:avLst/>
          </a:prstGeom>
          <a:noFill/>
        </p:spPr>
        <p:txBody>
          <a:bodyPr wrap="square" rtlCol="0">
            <a:spAutoFit/>
          </a:bodyPr>
          <a:lstStyle/>
          <a:p>
            <a:r>
              <a:rPr lang="en-US" sz="3600" dirty="0">
                <a:latin typeface="Bookman Old Style" panose="02050604050505020204" pitchFamily="18" charset="0"/>
              </a:rPr>
              <a:t>Admin Dashboard</a:t>
            </a:r>
          </a:p>
        </p:txBody>
      </p:sp>
      <p:pic>
        <p:nvPicPr>
          <p:cNvPr id="3" name="Picture 2">
            <a:extLst>
              <a:ext uri="{FF2B5EF4-FFF2-40B4-BE49-F238E27FC236}">
                <a16:creationId xmlns:a16="http://schemas.microsoft.com/office/drawing/2014/main" id="{3B77FFF0-BFDE-A958-19CE-31CDB50FDC78}"/>
              </a:ext>
            </a:extLst>
          </p:cNvPr>
          <p:cNvPicPr>
            <a:picLocks noChangeAspect="1"/>
          </p:cNvPicPr>
          <p:nvPr/>
        </p:nvPicPr>
        <p:blipFill>
          <a:blip r:embed="rId2"/>
          <a:stretch>
            <a:fillRect/>
          </a:stretch>
        </p:blipFill>
        <p:spPr>
          <a:xfrm>
            <a:off x="1281673" y="1523999"/>
            <a:ext cx="9628654" cy="5011693"/>
          </a:xfrm>
          <a:prstGeom prst="rect">
            <a:avLst/>
          </a:prstGeom>
          <a:ln>
            <a:solidFill>
              <a:schemeClr val="tx1"/>
            </a:solidFill>
          </a:ln>
        </p:spPr>
      </p:pic>
    </p:spTree>
    <p:extLst>
      <p:ext uri="{BB962C8B-B14F-4D97-AF65-F5344CB8AC3E}">
        <p14:creationId xmlns:p14="http://schemas.microsoft.com/office/powerpoint/2010/main" val="56080956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C79373-4807-5C16-37A9-7DE54043DF20}"/>
              </a:ext>
            </a:extLst>
          </p:cNvPr>
          <p:cNvPicPr>
            <a:picLocks noChangeAspect="1"/>
          </p:cNvPicPr>
          <p:nvPr/>
        </p:nvPicPr>
        <p:blipFill>
          <a:blip r:embed="rId2"/>
          <a:stretch>
            <a:fillRect/>
          </a:stretch>
        </p:blipFill>
        <p:spPr>
          <a:xfrm>
            <a:off x="1550503" y="1135063"/>
            <a:ext cx="10363202" cy="5318159"/>
          </a:xfrm>
          <a:prstGeom prst="rect">
            <a:avLst/>
          </a:prstGeom>
          <a:ln>
            <a:solidFill>
              <a:schemeClr val="tx1"/>
            </a:solidFill>
          </a:ln>
        </p:spPr>
      </p:pic>
    </p:spTree>
    <p:extLst>
      <p:ext uri="{BB962C8B-B14F-4D97-AF65-F5344CB8AC3E}">
        <p14:creationId xmlns:p14="http://schemas.microsoft.com/office/powerpoint/2010/main" val="386057266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63306B-0FA8-30D5-37B9-A85325632D66}"/>
              </a:ext>
            </a:extLst>
          </p:cNvPr>
          <p:cNvPicPr>
            <a:picLocks noChangeAspect="1"/>
          </p:cNvPicPr>
          <p:nvPr/>
        </p:nvPicPr>
        <p:blipFill rotWithShape="1">
          <a:blip r:embed="rId2">
            <a:extLst>
              <a:ext uri="{28A0092B-C50C-407E-A947-70E740481C1C}">
                <a14:useLocalDpi xmlns:a14="http://schemas.microsoft.com/office/drawing/2010/main" val="0"/>
              </a:ext>
            </a:extLst>
          </a:blip>
          <a:srcRect t="4209" b="4878"/>
          <a:stretch/>
        </p:blipFill>
        <p:spPr>
          <a:xfrm>
            <a:off x="1510748" y="1311965"/>
            <a:ext cx="9899374" cy="5062331"/>
          </a:xfrm>
          <a:prstGeom prst="rect">
            <a:avLst/>
          </a:prstGeom>
          <a:ln>
            <a:solidFill>
              <a:schemeClr val="tx1"/>
            </a:solidFill>
          </a:ln>
        </p:spPr>
      </p:pic>
    </p:spTree>
    <p:extLst>
      <p:ext uri="{BB962C8B-B14F-4D97-AF65-F5344CB8AC3E}">
        <p14:creationId xmlns:p14="http://schemas.microsoft.com/office/powerpoint/2010/main" val="38242287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50F02D-E731-A75C-646A-DE1DBA072C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29835" y="1360077"/>
            <a:ext cx="8732330" cy="5321981"/>
          </a:xfrm>
          <a:prstGeom prst="rect">
            <a:avLst/>
          </a:prstGeom>
          <a:ln>
            <a:solidFill>
              <a:schemeClr val="tx1"/>
            </a:solidFill>
          </a:ln>
        </p:spPr>
      </p:pic>
      <p:sp>
        <p:nvSpPr>
          <p:cNvPr id="7" name="TextBox 6">
            <a:extLst>
              <a:ext uri="{FF2B5EF4-FFF2-40B4-BE49-F238E27FC236}">
                <a16:creationId xmlns:a16="http://schemas.microsoft.com/office/drawing/2014/main" id="{04B41AA4-683D-B2EA-4179-65B830493EBC}"/>
              </a:ext>
            </a:extLst>
          </p:cNvPr>
          <p:cNvSpPr txBox="1"/>
          <p:nvPr/>
        </p:nvSpPr>
        <p:spPr>
          <a:xfrm flipH="1">
            <a:off x="1510748" y="620981"/>
            <a:ext cx="6156299" cy="646331"/>
          </a:xfrm>
          <a:prstGeom prst="rect">
            <a:avLst/>
          </a:prstGeom>
          <a:noFill/>
        </p:spPr>
        <p:txBody>
          <a:bodyPr wrap="square" rtlCol="0">
            <a:spAutoFit/>
          </a:bodyPr>
          <a:lstStyle/>
          <a:p>
            <a:r>
              <a:rPr lang="en-US" sz="3600" dirty="0">
                <a:latin typeface="Bookman Old Style" panose="02050604050505020204" pitchFamily="18" charset="0"/>
              </a:rPr>
              <a:t>Admin ER Diagram</a:t>
            </a:r>
          </a:p>
        </p:txBody>
      </p:sp>
    </p:spTree>
    <p:extLst>
      <p:ext uri="{BB962C8B-B14F-4D97-AF65-F5344CB8AC3E}">
        <p14:creationId xmlns:p14="http://schemas.microsoft.com/office/powerpoint/2010/main" val="163355632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0D02B7-4DAA-8E97-9624-0FA207966F7D}"/>
              </a:ext>
            </a:extLst>
          </p:cNvPr>
          <p:cNvSpPr txBox="1"/>
          <p:nvPr/>
        </p:nvSpPr>
        <p:spPr>
          <a:xfrm flipH="1">
            <a:off x="1715493" y="649357"/>
            <a:ext cx="4022699" cy="646331"/>
          </a:xfrm>
          <a:prstGeom prst="rect">
            <a:avLst/>
          </a:prstGeom>
          <a:noFill/>
        </p:spPr>
        <p:txBody>
          <a:bodyPr wrap="square" rtlCol="0">
            <a:spAutoFit/>
          </a:bodyPr>
          <a:lstStyle/>
          <a:p>
            <a:r>
              <a:rPr lang="en-US" sz="3600" dirty="0">
                <a:latin typeface="Bookman Old Style" panose="02050604050505020204" pitchFamily="18" charset="0"/>
              </a:rPr>
              <a:t>User Module:</a:t>
            </a:r>
          </a:p>
        </p:txBody>
      </p:sp>
      <p:sp>
        <p:nvSpPr>
          <p:cNvPr id="5" name="TextBox 4">
            <a:extLst>
              <a:ext uri="{FF2B5EF4-FFF2-40B4-BE49-F238E27FC236}">
                <a16:creationId xmlns:a16="http://schemas.microsoft.com/office/drawing/2014/main" id="{80CEDD90-6C82-EE93-F78F-8F14C9B241CD}"/>
              </a:ext>
            </a:extLst>
          </p:cNvPr>
          <p:cNvSpPr txBox="1"/>
          <p:nvPr/>
        </p:nvSpPr>
        <p:spPr>
          <a:xfrm>
            <a:off x="1370936" y="1563755"/>
            <a:ext cx="7010400" cy="4801314"/>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effectLst/>
                <a:latin typeface="Bookman Old Style" panose="02050604050505020204" pitchFamily="18" charset="0"/>
              </a:rPr>
              <a:t>Create account (no approval required by admin)</a:t>
            </a:r>
          </a:p>
          <a:p>
            <a:pPr algn="just"/>
            <a:endParaRPr lang="en-US" b="0" i="0" dirty="0">
              <a:effectLst/>
              <a:latin typeface="Bookman Old Style" panose="02050604050505020204" pitchFamily="18" charset="0"/>
            </a:endParaRPr>
          </a:p>
          <a:p>
            <a:pPr marL="285750" indent="-285750" algn="just">
              <a:buFont typeface="Wingdings" panose="05000000000000000000" pitchFamily="2" charset="2"/>
              <a:buChar char="Ø"/>
            </a:pPr>
            <a:r>
              <a:rPr lang="en-US" b="0" i="0" dirty="0">
                <a:effectLst/>
                <a:latin typeface="Bookman Old Style" panose="02050604050505020204" pitchFamily="18" charset="0"/>
              </a:rPr>
              <a:t>Change the password.</a:t>
            </a:r>
          </a:p>
          <a:p>
            <a:pPr algn="just"/>
            <a:endParaRPr lang="en-US" b="0" i="0" dirty="0">
              <a:effectLst/>
              <a:latin typeface="Bookman Old Style" panose="02050604050505020204" pitchFamily="18" charset="0"/>
            </a:endParaRPr>
          </a:p>
          <a:p>
            <a:pPr marL="285750" indent="-285750" algn="just">
              <a:buFont typeface="Wingdings" panose="05000000000000000000" pitchFamily="2" charset="2"/>
              <a:buChar char="Ø"/>
            </a:pPr>
            <a:r>
              <a:rPr lang="en-US" b="0" i="0" dirty="0">
                <a:effectLst/>
                <a:latin typeface="Bookman Old Style" panose="02050604050505020204" pitchFamily="18" charset="0"/>
              </a:rPr>
              <a:t>Change address, email, mobile.</a:t>
            </a:r>
          </a:p>
          <a:p>
            <a:pPr algn="just"/>
            <a:endParaRPr lang="en-US" b="0" i="0" dirty="0">
              <a:effectLst/>
              <a:latin typeface="Bookman Old Style" panose="02050604050505020204" pitchFamily="18" charset="0"/>
            </a:endParaRPr>
          </a:p>
          <a:p>
            <a:pPr marL="285750" indent="-285750" algn="just">
              <a:buFont typeface="Wingdings" panose="05000000000000000000" pitchFamily="2" charset="2"/>
              <a:buChar char="Ø"/>
            </a:pPr>
            <a:r>
              <a:rPr lang="en-US" b="0" i="0" dirty="0">
                <a:effectLst/>
                <a:latin typeface="Bookman Old Style" panose="02050604050505020204" pitchFamily="18" charset="0"/>
              </a:rPr>
              <a:t>View all policy that are added by admin.</a:t>
            </a:r>
          </a:p>
          <a:p>
            <a:pPr algn="just"/>
            <a:endParaRPr lang="en-US" b="0" i="0" dirty="0">
              <a:effectLst/>
              <a:latin typeface="Bookman Old Style" panose="02050604050505020204" pitchFamily="18" charset="0"/>
            </a:endParaRPr>
          </a:p>
          <a:p>
            <a:pPr marL="285750" indent="-285750" algn="just">
              <a:buFont typeface="Wingdings" panose="05000000000000000000" pitchFamily="2" charset="2"/>
              <a:buChar char="Ø"/>
            </a:pPr>
            <a:r>
              <a:rPr lang="en-US" b="0" i="0" dirty="0">
                <a:effectLst/>
                <a:latin typeface="Bookman Old Style" panose="02050604050505020204" pitchFamily="18" charset="0"/>
              </a:rPr>
              <a:t>If customer likes any policy, then they can apply for it.</a:t>
            </a:r>
          </a:p>
          <a:p>
            <a:pPr algn="just"/>
            <a:endParaRPr lang="en-US" b="0" i="0" dirty="0">
              <a:effectLst/>
              <a:latin typeface="Bookman Old Style" panose="02050604050505020204" pitchFamily="18" charset="0"/>
            </a:endParaRPr>
          </a:p>
          <a:p>
            <a:pPr marL="285750" indent="-285750" algn="just">
              <a:buFont typeface="Wingdings" panose="05000000000000000000" pitchFamily="2" charset="2"/>
              <a:buChar char="Ø"/>
            </a:pPr>
            <a:r>
              <a:rPr lang="en-US" b="0" i="0" dirty="0">
                <a:effectLst/>
                <a:latin typeface="Bookman Old Style" panose="02050604050505020204" pitchFamily="18" charset="0"/>
              </a:rPr>
              <a:t>When customer applies for any policy, it will go into pending status, admin can approve it.</a:t>
            </a:r>
          </a:p>
          <a:p>
            <a:pPr algn="just"/>
            <a:endParaRPr lang="en-US" b="0" i="0" dirty="0">
              <a:effectLst/>
              <a:latin typeface="Bookman Old Style" panose="02050604050505020204" pitchFamily="18" charset="0"/>
            </a:endParaRPr>
          </a:p>
          <a:p>
            <a:pPr marL="285750" indent="-285750" algn="just">
              <a:buFont typeface="Wingdings" panose="05000000000000000000" pitchFamily="2" charset="2"/>
              <a:buChar char="Ø"/>
            </a:pPr>
            <a:r>
              <a:rPr lang="en-US" b="0" i="0" dirty="0">
                <a:effectLst/>
                <a:latin typeface="Bookman Old Style" panose="02050604050505020204" pitchFamily="18" charset="0"/>
              </a:rPr>
              <a:t>Customer can check status of his policy under history section.</a:t>
            </a:r>
          </a:p>
          <a:p>
            <a:pPr algn="just"/>
            <a:endParaRPr lang="en-US" b="0" i="0" dirty="0">
              <a:effectLst/>
              <a:latin typeface="Bookman Old Style" panose="02050604050505020204" pitchFamily="18" charset="0"/>
            </a:endParaRPr>
          </a:p>
          <a:p>
            <a:pPr marL="285750" indent="-285750" algn="just">
              <a:buFont typeface="Wingdings" panose="05000000000000000000" pitchFamily="2" charset="2"/>
              <a:buChar char="Ø"/>
            </a:pPr>
            <a:r>
              <a:rPr lang="en-US" b="0" i="0" dirty="0">
                <a:effectLst/>
                <a:latin typeface="Bookman Old Style" panose="02050604050505020204" pitchFamily="18" charset="0"/>
              </a:rPr>
              <a:t>Customer can ask question from admin.</a:t>
            </a:r>
            <a:endParaRPr lang="en-US" dirty="0">
              <a:latin typeface="Bookman Old Style" panose="02050604050505020204" pitchFamily="18" charset="0"/>
            </a:endParaRPr>
          </a:p>
        </p:txBody>
      </p:sp>
    </p:spTree>
    <p:extLst>
      <p:ext uri="{BB962C8B-B14F-4D97-AF65-F5344CB8AC3E}">
        <p14:creationId xmlns:p14="http://schemas.microsoft.com/office/powerpoint/2010/main" val="10642756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0943BA-7E5C-359B-CC85-C1E81CBF675B}"/>
              </a:ext>
            </a:extLst>
          </p:cNvPr>
          <p:cNvPicPr>
            <a:picLocks noChangeAspect="1"/>
          </p:cNvPicPr>
          <p:nvPr/>
        </p:nvPicPr>
        <p:blipFill>
          <a:blip r:embed="rId2"/>
          <a:stretch>
            <a:fillRect/>
          </a:stretch>
        </p:blipFill>
        <p:spPr>
          <a:xfrm>
            <a:off x="1550505" y="1611407"/>
            <a:ext cx="9780104" cy="4965839"/>
          </a:xfrm>
          <a:prstGeom prst="rect">
            <a:avLst/>
          </a:prstGeom>
          <a:ln>
            <a:solidFill>
              <a:schemeClr val="tx1"/>
            </a:solidFill>
          </a:ln>
        </p:spPr>
      </p:pic>
      <p:sp>
        <p:nvSpPr>
          <p:cNvPr id="6" name="TextBox 5">
            <a:extLst>
              <a:ext uri="{FF2B5EF4-FFF2-40B4-BE49-F238E27FC236}">
                <a16:creationId xmlns:a16="http://schemas.microsoft.com/office/drawing/2014/main" id="{DE2CF3CF-3151-0DD4-88E5-5619061286B3}"/>
              </a:ext>
            </a:extLst>
          </p:cNvPr>
          <p:cNvSpPr txBox="1"/>
          <p:nvPr/>
        </p:nvSpPr>
        <p:spPr>
          <a:xfrm>
            <a:off x="1550505" y="689114"/>
            <a:ext cx="5632173" cy="646331"/>
          </a:xfrm>
          <a:prstGeom prst="rect">
            <a:avLst/>
          </a:prstGeom>
          <a:noFill/>
        </p:spPr>
        <p:txBody>
          <a:bodyPr wrap="square" rtlCol="0">
            <a:spAutoFit/>
          </a:bodyPr>
          <a:lstStyle/>
          <a:p>
            <a:r>
              <a:rPr lang="en-US" sz="3600" dirty="0">
                <a:latin typeface="Bookman Old Style" panose="02050604050505020204" pitchFamily="18" charset="0"/>
              </a:rPr>
              <a:t>User Dashboard</a:t>
            </a:r>
          </a:p>
        </p:txBody>
      </p:sp>
    </p:spTree>
    <p:extLst>
      <p:ext uri="{BB962C8B-B14F-4D97-AF65-F5344CB8AC3E}">
        <p14:creationId xmlns:p14="http://schemas.microsoft.com/office/powerpoint/2010/main" val="154030252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5C6234-1CB1-6DC7-4993-42DE45772E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844" y="1462286"/>
            <a:ext cx="10123808" cy="4925264"/>
          </a:xfrm>
          <a:prstGeom prst="rect">
            <a:avLst/>
          </a:prstGeom>
          <a:ln>
            <a:solidFill>
              <a:schemeClr val="tx1"/>
            </a:solidFill>
          </a:ln>
        </p:spPr>
      </p:pic>
      <p:sp>
        <p:nvSpPr>
          <p:cNvPr id="6" name="TextBox 5">
            <a:extLst>
              <a:ext uri="{FF2B5EF4-FFF2-40B4-BE49-F238E27FC236}">
                <a16:creationId xmlns:a16="http://schemas.microsoft.com/office/drawing/2014/main" id="{A36FD60D-C0E5-7B3A-E554-8CAAAF2E9FA2}"/>
              </a:ext>
            </a:extLst>
          </p:cNvPr>
          <p:cNvSpPr txBox="1"/>
          <p:nvPr/>
        </p:nvSpPr>
        <p:spPr>
          <a:xfrm>
            <a:off x="1630017" y="622852"/>
            <a:ext cx="5592418" cy="646331"/>
          </a:xfrm>
          <a:prstGeom prst="rect">
            <a:avLst/>
          </a:prstGeom>
          <a:noFill/>
        </p:spPr>
        <p:txBody>
          <a:bodyPr wrap="square" rtlCol="0">
            <a:spAutoFit/>
          </a:bodyPr>
          <a:lstStyle/>
          <a:p>
            <a:r>
              <a:rPr lang="en-US" sz="3600" dirty="0">
                <a:latin typeface="Bookman Old Style" panose="02050604050505020204" pitchFamily="18" charset="0"/>
              </a:rPr>
              <a:t>User ER Diagram</a:t>
            </a:r>
          </a:p>
        </p:txBody>
      </p:sp>
    </p:spTree>
    <p:extLst>
      <p:ext uri="{BB962C8B-B14F-4D97-AF65-F5344CB8AC3E}">
        <p14:creationId xmlns:p14="http://schemas.microsoft.com/office/powerpoint/2010/main" val="1900698298"/>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E96DFE-12A9-8DAD-358E-7C93542F9891}"/>
              </a:ext>
            </a:extLst>
          </p:cNvPr>
          <p:cNvSpPr txBox="1"/>
          <p:nvPr/>
        </p:nvSpPr>
        <p:spPr>
          <a:xfrm flipH="1">
            <a:off x="1675734" y="689113"/>
            <a:ext cx="3558874" cy="646331"/>
          </a:xfrm>
          <a:prstGeom prst="rect">
            <a:avLst/>
          </a:prstGeom>
          <a:noFill/>
        </p:spPr>
        <p:txBody>
          <a:bodyPr wrap="square" rtlCol="0">
            <a:spAutoFit/>
          </a:bodyPr>
          <a:lstStyle/>
          <a:p>
            <a:r>
              <a:rPr lang="en-US" sz="3600" dirty="0">
                <a:latin typeface="Bookman Old Style" panose="02050604050505020204" pitchFamily="18" charset="0"/>
              </a:rPr>
              <a:t>DB Schema</a:t>
            </a:r>
          </a:p>
        </p:txBody>
      </p:sp>
      <p:pic>
        <p:nvPicPr>
          <p:cNvPr id="6" name="Picture 5">
            <a:extLst>
              <a:ext uri="{FF2B5EF4-FFF2-40B4-BE49-F238E27FC236}">
                <a16:creationId xmlns:a16="http://schemas.microsoft.com/office/drawing/2014/main" id="{E364ABE0-215F-6BF0-1EC0-4A77546C5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7339" y="1438595"/>
            <a:ext cx="8556970" cy="5210475"/>
          </a:xfrm>
          <a:prstGeom prst="rect">
            <a:avLst/>
          </a:prstGeom>
          <a:ln>
            <a:solidFill>
              <a:schemeClr val="tx1"/>
            </a:solidFill>
          </a:ln>
        </p:spPr>
      </p:pic>
    </p:spTree>
    <p:extLst>
      <p:ext uri="{BB962C8B-B14F-4D97-AF65-F5344CB8AC3E}">
        <p14:creationId xmlns:p14="http://schemas.microsoft.com/office/powerpoint/2010/main" val="70540365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FB4DA2-58C4-E369-44A2-300DB524B49F}"/>
              </a:ext>
            </a:extLst>
          </p:cNvPr>
          <p:cNvSpPr txBox="1"/>
          <p:nvPr/>
        </p:nvSpPr>
        <p:spPr>
          <a:xfrm>
            <a:off x="1696278" y="689113"/>
            <a:ext cx="3953326" cy="646331"/>
          </a:xfrm>
          <a:prstGeom prst="rect">
            <a:avLst/>
          </a:prstGeom>
          <a:noFill/>
        </p:spPr>
        <p:txBody>
          <a:bodyPr wrap="none" rtlCol="0">
            <a:spAutoFit/>
          </a:bodyPr>
          <a:lstStyle/>
          <a:p>
            <a:r>
              <a:rPr lang="en-US" sz="3600" dirty="0">
                <a:latin typeface="Bookman Old Style" panose="02050604050505020204" pitchFamily="18" charset="0"/>
              </a:rPr>
              <a:t>Database Tables</a:t>
            </a:r>
          </a:p>
        </p:txBody>
      </p:sp>
      <p:pic>
        <p:nvPicPr>
          <p:cNvPr id="6" name="Picture 5">
            <a:extLst>
              <a:ext uri="{FF2B5EF4-FFF2-40B4-BE49-F238E27FC236}">
                <a16:creationId xmlns:a16="http://schemas.microsoft.com/office/drawing/2014/main" id="{3F1A06D4-6D77-7522-F616-B630760C200A}"/>
              </a:ext>
            </a:extLst>
          </p:cNvPr>
          <p:cNvPicPr>
            <a:picLocks noChangeAspect="1"/>
          </p:cNvPicPr>
          <p:nvPr/>
        </p:nvPicPr>
        <p:blipFill rotWithShape="1">
          <a:blip r:embed="rId2"/>
          <a:srcRect r="19342"/>
          <a:stretch/>
        </p:blipFill>
        <p:spPr>
          <a:xfrm>
            <a:off x="803205" y="4243721"/>
            <a:ext cx="10368377" cy="2157079"/>
          </a:xfrm>
          <a:prstGeom prst="rect">
            <a:avLst/>
          </a:prstGeom>
        </p:spPr>
      </p:pic>
      <p:pic>
        <p:nvPicPr>
          <p:cNvPr id="8" name="Picture 7">
            <a:extLst>
              <a:ext uri="{FF2B5EF4-FFF2-40B4-BE49-F238E27FC236}">
                <a16:creationId xmlns:a16="http://schemas.microsoft.com/office/drawing/2014/main" id="{01D7C74D-81F1-3752-1F5A-21EA5190A7A3}"/>
              </a:ext>
            </a:extLst>
          </p:cNvPr>
          <p:cNvPicPr>
            <a:picLocks noChangeAspect="1"/>
          </p:cNvPicPr>
          <p:nvPr/>
        </p:nvPicPr>
        <p:blipFill rotWithShape="1">
          <a:blip r:embed="rId3">
            <a:extLst>
              <a:ext uri="{28A0092B-C50C-407E-A947-70E740481C1C}">
                <a14:useLocalDpi xmlns:a14="http://schemas.microsoft.com/office/drawing/2010/main" val="0"/>
              </a:ext>
            </a:extLst>
          </a:blip>
          <a:srcRect l="13913" t="36522" r="24086" b="45121"/>
          <a:stretch/>
        </p:blipFill>
        <p:spPr>
          <a:xfrm>
            <a:off x="856214" y="1669774"/>
            <a:ext cx="10315369" cy="2239617"/>
          </a:xfrm>
          <a:prstGeom prst="rect">
            <a:avLst/>
          </a:prstGeom>
          <a:ln>
            <a:solidFill>
              <a:schemeClr val="tx1"/>
            </a:solidFill>
          </a:ln>
        </p:spPr>
      </p:pic>
    </p:spTree>
    <p:extLst>
      <p:ext uri="{BB962C8B-B14F-4D97-AF65-F5344CB8AC3E}">
        <p14:creationId xmlns:p14="http://schemas.microsoft.com/office/powerpoint/2010/main" val="72692063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FC8757-77C8-06A9-BF47-41CF8715D1AF}"/>
              </a:ext>
            </a:extLst>
          </p:cNvPr>
          <p:cNvSpPr txBox="1"/>
          <p:nvPr/>
        </p:nvSpPr>
        <p:spPr>
          <a:xfrm>
            <a:off x="1683026" y="636105"/>
            <a:ext cx="5844209" cy="646331"/>
          </a:xfrm>
          <a:prstGeom prst="rect">
            <a:avLst/>
          </a:prstGeom>
          <a:noFill/>
        </p:spPr>
        <p:txBody>
          <a:bodyPr wrap="square" rtlCol="0">
            <a:spAutoFit/>
          </a:bodyPr>
          <a:lstStyle/>
          <a:p>
            <a:r>
              <a:rPr lang="en-US" sz="3600" dirty="0">
                <a:latin typeface="Bookman Old Style" panose="02050604050505020204" pitchFamily="18" charset="0"/>
              </a:rPr>
              <a:t>Team Members:</a:t>
            </a:r>
          </a:p>
        </p:txBody>
      </p:sp>
      <p:graphicFrame>
        <p:nvGraphicFramePr>
          <p:cNvPr id="5" name="Table 5">
            <a:extLst>
              <a:ext uri="{FF2B5EF4-FFF2-40B4-BE49-F238E27FC236}">
                <a16:creationId xmlns:a16="http://schemas.microsoft.com/office/drawing/2014/main" id="{7289B208-CA26-2547-D373-69FC29F4F296}"/>
              </a:ext>
            </a:extLst>
          </p:cNvPr>
          <p:cNvGraphicFramePr>
            <a:graphicFrameLocks noGrp="1"/>
          </p:cNvGraphicFramePr>
          <p:nvPr>
            <p:extLst>
              <p:ext uri="{D42A27DB-BD31-4B8C-83A1-F6EECF244321}">
                <p14:modId xmlns:p14="http://schemas.microsoft.com/office/powerpoint/2010/main" val="441594850"/>
              </p:ext>
            </p:extLst>
          </p:nvPr>
        </p:nvGraphicFramePr>
        <p:xfrm>
          <a:off x="1574800" y="1501542"/>
          <a:ext cx="9042400" cy="5125352"/>
        </p:xfrm>
        <a:graphic>
          <a:graphicData uri="http://schemas.openxmlformats.org/drawingml/2006/table">
            <a:tbl>
              <a:tblPr firstRow="1" bandRow="1">
                <a:tableStyleId>{5C22544A-7EE6-4342-B048-85BDC9FD1C3A}</a:tableStyleId>
              </a:tblPr>
              <a:tblGrid>
                <a:gridCol w="4521200">
                  <a:extLst>
                    <a:ext uri="{9D8B030D-6E8A-4147-A177-3AD203B41FA5}">
                      <a16:colId xmlns:a16="http://schemas.microsoft.com/office/drawing/2014/main" val="1695186090"/>
                    </a:ext>
                  </a:extLst>
                </a:gridCol>
                <a:gridCol w="4521200">
                  <a:extLst>
                    <a:ext uri="{9D8B030D-6E8A-4147-A177-3AD203B41FA5}">
                      <a16:colId xmlns:a16="http://schemas.microsoft.com/office/drawing/2014/main" val="1403238357"/>
                    </a:ext>
                  </a:extLst>
                </a:gridCol>
              </a:tblGrid>
              <a:tr h="480649">
                <a:tc>
                  <a:txBody>
                    <a:bodyPr/>
                    <a:lstStyle/>
                    <a:p>
                      <a:pPr algn="ctr"/>
                      <a:r>
                        <a:rPr lang="en-US" dirty="0">
                          <a:latin typeface="Bookman Old Style" panose="02050604050505020204" pitchFamily="18" charset="0"/>
                        </a:rPr>
                        <a:t>EMPLOYEE ID</a:t>
                      </a:r>
                    </a:p>
                  </a:txBody>
                  <a:tcPr/>
                </a:tc>
                <a:tc>
                  <a:txBody>
                    <a:bodyPr/>
                    <a:lstStyle/>
                    <a:p>
                      <a:pPr algn="ctr"/>
                      <a:r>
                        <a:rPr lang="en-US" dirty="0">
                          <a:latin typeface="Bookman Old Style" panose="02050604050505020204" pitchFamily="18" charset="0"/>
                        </a:rPr>
                        <a:t>EMPLOYEE NAME</a:t>
                      </a:r>
                    </a:p>
                  </a:txBody>
                  <a:tcPr/>
                </a:tc>
                <a:extLst>
                  <a:ext uri="{0D108BD9-81ED-4DB2-BD59-A6C34878D82A}">
                    <a16:rowId xmlns:a16="http://schemas.microsoft.com/office/drawing/2014/main" val="3038408766"/>
                  </a:ext>
                </a:extLst>
              </a:tr>
              <a:tr h="363039">
                <a:tc>
                  <a:txBody>
                    <a:bodyPr/>
                    <a:lstStyle/>
                    <a:p>
                      <a:pPr algn="ctr"/>
                      <a:r>
                        <a:rPr lang="en-US" sz="1800" b="0" i="0" kern="1200" dirty="0">
                          <a:solidFill>
                            <a:schemeClr val="dk1"/>
                          </a:solidFill>
                          <a:effectLst/>
                          <a:latin typeface="Bookman Old Style" panose="02050604050505020204" pitchFamily="18" charset="0"/>
                          <a:ea typeface="+mn-ea"/>
                          <a:cs typeface="+mn-cs"/>
                        </a:rPr>
                        <a:t>2567378</a:t>
                      </a:r>
                      <a:endParaRPr lang="en-US" dirty="0">
                        <a:latin typeface="Bookman Old Style" panose="020506040505050202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Bookman Old Style" panose="02050604050505020204" pitchFamily="18" charset="0"/>
                          <a:ea typeface="+mn-ea"/>
                          <a:cs typeface="+mn-cs"/>
                        </a:rPr>
                        <a:t>Obulareddy Ganga Dinesh Reddy</a:t>
                      </a:r>
                      <a:endParaRPr lang="en-US" dirty="0">
                        <a:latin typeface="Bookman Old Style" panose="02050604050505020204" pitchFamily="18" charset="0"/>
                      </a:endParaRPr>
                    </a:p>
                    <a:p>
                      <a:pPr algn="ctr"/>
                      <a:endParaRPr lang="en-US" dirty="0">
                        <a:latin typeface="Bookman Old Style" panose="02050604050505020204" pitchFamily="18" charset="0"/>
                      </a:endParaRPr>
                    </a:p>
                  </a:txBody>
                  <a:tcPr/>
                </a:tc>
                <a:extLst>
                  <a:ext uri="{0D108BD9-81ED-4DB2-BD59-A6C34878D82A}">
                    <a16:rowId xmlns:a16="http://schemas.microsoft.com/office/drawing/2014/main" val="1615943314"/>
                  </a:ext>
                </a:extLst>
              </a:tr>
              <a:tr h="480649">
                <a:tc>
                  <a:txBody>
                    <a:bodyPr/>
                    <a:lstStyle/>
                    <a:p>
                      <a:pPr algn="ctr"/>
                      <a:r>
                        <a:rPr lang="en-US" dirty="0">
                          <a:latin typeface="Bookman Old Style" panose="02050604050505020204" pitchFamily="18" charset="0"/>
                        </a:rPr>
                        <a:t>2568039</a:t>
                      </a:r>
                    </a:p>
                  </a:txBody>
                  <a:tcPr/>
                </a:tc>
                <a:tc>
                  <a:txBody>
                    <a:bodyPr/>
                    <a:lstStyle/>
                    <a:p>
                      <a:pPr algn="ctr"/>
                      <a:r>
                        <a:rPr lang="fi-FI" sz="1800" b="0" i="0" kern="1200" dirty="0">
                          <a:solidFill>
                            <a:schemeClr val="dk1"/>
                          </a:solidFill>
                          <a:effectLst/>
                          <a:latin typeface="Bookman Old Style" panose="02050604050505020204" pitchFamily="18" charset="0"/>
                          <a:ea typeface="+mn-ea"/>
                          <a:cs typeface="+mn-cs"/>
                        </a:rPr>
                        <a:t>Potti Venkata Satya Sai Penchala Dinesh</a:t>
                      </a:r>
                      <a:endParaRPr lang="en-US" dirty="0">
                        <a:latin typeface="Bookman Old Style" panose="02050604050505020204" pitchFamily="18" charset="0"/>
                      </a:endParaRPr>
                    </a:p>
                  </a:txBody>
                  <a:tcPr/>
                </a:tc>
                <a:extLst>
                  <a:ext uri="{0D108BD9-81ED-4DB2-BD59-A6C34878D82A}">
                    <a16:rowId xmlns:a16="http://schemas.microsoft.com/office/drawing/2014/main" val="1217185276"/>
                  </a:ext>
                </a:extLst>
              </a:tr>
              <a:tr h="480649">
                <a:tc>
                  <a:txBody>
                    <a:bodyPr/>
                    <a:lstStyle/>
                    <a:p>
                      <a:pPr algn="ctr"/>
                      <a:r>
                        <a:rPr lang="en-US" sz="1800" b="0" i="0" kern="1200" dirty="0">
                          <a:solidFill>
                            <a:schemeClr val="dk1"/>
                          </a:solidFill>
                          <a:effectLst/>
                          <a:latin typeface="Bookman Old Style" panose="02050604050505020204" pitchFamily="18" charset="0"/>
                          <a:ea typeface="+mn-ea"/>
                          <a:cs typeface="+mn-cs"/>
                        </a:rPr>
                        <a:t>2568633</a:t>
                      </a:r>
                      <a:endParaRPr lang="en-US" dirty="0">
                        <a:latin typeface="Bookman Old Style" panose="02050604050505020204" pitchFamily="18" charset="0"/>
                      </a:endParaRPr>
                    </a:p>
                  </a:txBody>
                  <a:tcPr/>
                </a:tc>
                <a:tc>
                  <a:txBody>
                    <a:bodyPr/>
                    <a:lstStyle/>
                    <a:p>
                      <a:pPr algn="ctr"/>
                      <a:r>
                        <a:rPr lang="en-US" sz="1800" b="0" i="0" kern="1200" dirty="0">
                          <a:solidFill>
                            <a:schemeClr val="dk1"/>
                          </a:solidFill>
                          <a:effectLst/>
                          <a:latin typeface="Bookman Old Style" panose="02050604050505020204" pitchFamily="18" charset="0"/>
                          <a:ea typeface="+mn-ea"/>
                          <a:cs typeface="+mn-cs"/>
                        </a:rPr>
                        <a:t>Samrudh Kadabi</a:t>
                      </a:r>
                      <a:endParaRPr lang="en-US" dirty="0">
                        <a:latin typeface="Bookman Old Style" panose="02050604050505020204" pitchFamily="18" charset="0"/>
                      </a:endParaRPr>
                    </a:p>
                  </a:txBody>
                  <a:tcPr/>
                </a:tc>
                <a:extLst>
                  <a:ext uri="{0D108BD9-81ED-4DB2-BD59-A6C34878D82A}">
                    <a16:rowId xmlns:a16="http://schemas.microsoft.com/office/drawing/2014/main" val="1647542549"/>
                  </a:ext>
                </a:extLst>
              </a:tr>
              <a:tr h="480649">
                <a:tc>
                  <a:txBody>
                    <a:bodyPr/>
                    <a:lstStyle/>
                    <a:p>
                      <a:pPr algn="ctr"/>
                      <a:r>
                        <a:rPr lang="en-US" dirty="0">
                          <a:latin typeface="Bookman Old Style" panose="02050604050505020204" pitchFamily="18" charset="0"/>
                        </a:rPr>
                        <a:t>2567793</a:t>
                      </a:r>
                    </a:p>
                  </a:txBody>
                  <a:tcPr/>
                </a:tc>
                <a:tc>
                  <a:txBody>
                    <a:bodyPr/>
                    <a:lstStyle/>
                    <a:p>
                      <a:pPr algn="ctr"/>
                      <a:r>
                        <a:rPr lang="en-US" sz="1800" b="0" i="0" kern="1200" dirty="0">
                          <a:solidFill>
                            <a:schemeClr val="dk1"/>
                          </a:solidFill>
                          <a:effectLst/>
                          <a:latin typeface="Bookman Old Style" panose="02050604050505020204" pitchFamily="18" charset="0"/>
                          <a:ea typeface="+mn-ea"/>
                          <a:cs typeface="+mn-cs"/>
                        </a:rPr>
                        <a:t>Shaik Ashiq</a:t>
                      </a:r>
                      <a:endParaRPr lang="en-US" dirty="0">
                        <a:latin typeface="Bookman Old Style" panose="02050604050505020204" pitchFamily="18" charset="0"/>
                      </a:endParaRPr>
                    </a:p>
                  </a:txBody>
                  <a:tcPr/>
                </a:tc>
                <a:extLst>
                  <a:ext uri="{0D108BD9-81ED-4DB2-BD59-A6C34878D82A}">
                    <a16:rowId xmlns:a16="http://schemas.microsoft.com/office/drawing/2014/main" val="1612758390"/>
                  </a:ext>
                </a:extLst>
              </a:tr>
              <a:tr h="480649">
                <a:tc>
                  <a:txBody>
                    <a:bodyPr/>
                    <a:lstStyle/>
                    <a:p>
                      <a:pPr algn="ctr"/>
                      <a:r>
                        <a:rPr lang="en-US" sz="1800" b="0" i="0" kern="1200" dirty="0">
                          <a:solidFill>
                            <a:schemeClr val="dk1"/>
                          </a:solidFill>
                          <a:effectLst/>
                          <a:latin typeface="Bookman Old Style" panose="02050604050505020204" pitchFamily="18" charset="0"/>
                          <a:ea typeface="+mn-ea"/>
                          <a:cs typeface="+mn-cs"/>
                        </a:rPr>
                        <a:t>2568013</a:t>
                      </a:r>
                      <a:endParaRPr lang="en-US" dirty="0">
                        <a:latin typeface="Bookman Old Style" panose="02050604050505020204" pitchFamily="18" charset="0"/>
                      </a:endParaRPr>
                    </a:p>
                  </a:txBody>
                  <a:tcPr/>
                </a:tc>
                <a:tc>
                  <a:txBody>
                    <a:bodyPr/>
                    <a:lstStyle/>
                    <a:p>
                      <a:pPr algn="ctr"/>
                      <a:r>
                        <a:rPr lang="en-US" sz="1800" b="0" i="0" kern="1200" dirty="0">
                          <a:solidFill>
                            <a:schemeClr val="dk1"/>
                          </a:solidFill>
                          <a:effectLst/>
                          <a:latin typeface="Bookman Old Style" panose="02050604050505020204" pitchFamily="18" charset="0"/>
                          <a:ea typeface="+mn-ea"/>
                          <a:cs typeface="+mn-cs"/>
                        </a:rPr>
                        <a:t>Suchit Kumar</a:t>
                      </a:r>
                      <a:endParaRPr lang="en-US" dirty="0">
                        <a:latin typeface="Bookman Old Style" panose="02050604050505020204" pitchFamily="18" charset="0"/>
                      </a:endParaRPr>
                    </a:p>
                  </a:txBody>
                  <a:tcPr/>
                </a:tc>
                <a:extLst>
                  <a:ext uri="{0D108BD9-81ED-4DB2-BD59-A6C34878D82A}">
                    <a16:rowId xmlns:a16="http://schemas.microsoft.com/office/drawing/2014/main" val="2978451802"/>
                  </a:ext>
                </a:extLst>
              </a:tr>
              <a:tr h="480649">
                <a:tc>
                  <a:txBody>
                    <a:bodyPr/>
                    <a:lstStyle/>
                    <a:p>
                      <a:pPr algn="ctr"/>
                      <a:r>
                        <a:rPr lang="en-US" sz="1800" b="0" i="0" kern="1200" dirty="0">
                          <a:solidFill>
                            <a:schemeClr val="dk1"/>
                          </a:solidFill>
                          <a:effectLst/>
                          <a:latin typeface="Bookman Old Style" panose="02050604050505020204" pitchFamily="18" charset="0"/>
                          <a:ea typeface="+mn-ea"/>
                          <a:cs typeface="+mn-cs"/>
                        </a:rPr>
                        <a:t>2566998</a:t>
                      </a:r>
                      <a:endParaRPr lang="en-US" dirty="0">
                        <a:latin typeface="Bookman Old Style" panose="02050604050505020204" pitchFamily="18" charset="0"/>
                      </a:endParaRPr>
                    </a:p>
                  </a:txBody>
                  <a:tcPr/>
                </a:tc>
                <a:tc>
                  <a:txBody>
                    <a:bodyPr/>
                    <a:lstStyle/>
                    <a:p>
                      <a:pPr algn="ctr"/>
                      <a:r>
                        <a:rPr lang="en-US" sz="1800" b="0" i="0" kern="1200" dirty="0">
                          <a:solidFill>
                            <a:schemeClr val="dk1"/>
                          </a:solidFill>
                          <a:effectLst/>
                          <a:latin typeface="Bookman Old Style" panose="02050604050505020204" pitchFamily="18" charset="0"/>
                          <a:ea typeface="+mn-ea"/>
                          <a:cs typeface="+mn-cs"/>
                        </a:rPr>
                        <a:t>Ullegadda Meghana</a:t>
                      </a:r>
                      <a:endParaRPr lang="en-US" dirty="0">
                        <a:latin typeface="Bookman Old Style" panose="02050604050505020204" pitchFamily="18" charset="0"/>
                      </a:endParaRPr>
                    </a:p>
                  </a:txBody>
                  <a:tcPr/>
                </a:tc>
                <a:extLst>
                  <a:ext uri="{0D108BD9-81ED-4DB2-BD59-A6C34878D82A}">
                    <a16:rowId xmlns:a16="http://schemas.microsoft.com/office/drawing/2014/main" val="3877324514"/>
                  </a:ext>
                </a:extLst>
              </a:tr>
              <a:tr h="480649">
                <a:tc>
                  <a:txBody>
                    <a:bodyPr/>
                    <a:lstStyle/>
                    <a:p>
                      <a:pPr algn="ctr"/>
                      <a:r>
                        <a:rPr lang="en-US" sz="1800" b="0" i="0" kern="1200" dirty="0">
                          <a:solidFill>
                            <a:schemeClr val="dk1"/>
                          </a:solidFill>
                          <a:effectLst/>
                          <a:latin typeface="Bookman Old Style" panose="02050604050505020204" pitchFamily="18" charset="0"/>
                          <a:ea typeface="+mn-ea"/>
                          <a:cs typeface="+mn-cs"/>
                        </a:rPr>
                        <a:t>2567521</a:t>
                      </a:r>
                      <a:endParaRPr lang="en-US" dirty="0">
                        <a:latin typeface="Bookman Old Style" panose="02050604050505020204" pitchFamily="18" charset="0"/>
                      </a:endParaRPr>
                    </a:p>
                  </a:txBody>
                  <a:tcPr/>
                </a:tc>
                <a:tc>
                  <a:txBody>
                    <a:bodyPr/>
                    <a:lstStyle/>
                    <a:p>
                      <a:pPr algn="ctr"/>
                      <a:r>
                        <a:rPr lang="en-US" sz="1800" b="0" i="0" kern="1200" dirty="0">
                          <a:solidFill>
                            <a:schemeClr val="dk1"/>
                          </a:solidFill>
                          <a:effectLst/>
                          <a:latin typeface="Bookman Old Style" panose="02050604050505020204" pitchFamily="18" charset="0"/>
                          <a:ea typeface="+mn-ea"/>
                          <a:cs typeface="+mn-cs"/>
                        </a:rPr>
                        <a:t>Yanamala Priyanka</a:t>
                      </a:r>
                      <a:endParaRPr lang="en-US" dirty="0">
                        <a:latin typeface="Bookman Old Style" panose="02050604050505020204" pitchFamily="18" charset="0"/>
                      </a:endParaRPr>
                    </a:p>
                  </a:txBody>
                  <a:tcPr/>
                </a:tc>
                <a:extLst>
                  <a:ext uri="{0D108BD9-81ED-4DB2-BD59-A6C34878D82A}">
                    <a16:rowId xmlns:a16="http://schemas.microsoft.com/office/drawing/2014/main" val="1824378529"/>
                  </a:ext>
                </a:extLst>
              </a:tr>
              <a:tr h="480649">
                <a:tc>
                  <a:txBody>
                    <a:bodyPr/>
                    <a:lstStyle/>
                    <a:p>
                      <a:pPr algn="ctr"/>
                      <a:r>
                        <a:rPr lang="en-US" sz="1800" b="0" i="0" kern="1200" dirty="0">
                          <a:solidFill>
                            <a:schemeClr val="dk1"/>
                          </a:solidFill>
                          <a:effectLst/>
                          <a:latin typeface="Bookman Old Style" panose="02050604050505020204" pitchFamily="18" charset="0"/>
                          <a:ea typeface="+mn-ea"/>
                          <a:cs typeface="+mn-cs"/>
                        </a:rPr>
                        <a:t>2568002</a:t>
                      </a:r>
                      <a:endParaRPr lang="en-US" dirty="0">
                        <a:latin typeface="Bookman Old Style" panose="02050604050505020204" pitchFamily="18" charset="0"/>
                      </a:endParaRPr>
                    </a:p>
                  </a:txBody>
                  <a:tcPr/>
                </a:tc>
                <a:tc>
                  <a:txBody>
                    <a:bodyPr/>
                    <a:lstStyle/>
                    <a:p>
                      <a:pPr algn="ctr"/>
                      <a:r>
                        <a:rPr lang="en-US" sz="1800" b="0" i="0" kern="1200" dirty="0">
                          <a:solidFill>
                            <a:schemeClr val="dk1"/>
                          </a:solidFill>
                          <a:effectLst/>
                          <a:latin typeface="Bookman Old Style" panose="02050604050505020204" pitchFamily="18" charset="0"/>
                          <a:ea typeface="+mn-ea"/>
                          <a:cs typeface="+mn-cs"/>
                        </a:rPr>
                        <a:t>Maheswari Eemani</a:t>
                      </a:r>
                      <a:endParaRPr lang="en-US" dirty="0">
                        <a:latin typeface="Bookman Old Style" panose="02050604050505020204" pitchFamily="18" charset="0"/>
                      </a:endParaRPr>
                    </a:p>
                  </a:txBody>
                  <a:tcPr/>
                </a:tc>
                <a:extLst>
                  <a:ext uri="{0D108BD9-81ED-4DB2-BD59-A6C34878D82A}">
                    <a16:rowId xmlns:a16="http://schemas.microsoft.com/office/drawing/2014/main" val="720571953"/>
                  </a:ext>
                </a:extLst>
              </a:tr>
              <a:tr h="480649">
                <a:tc>
                  <a:txBody>
                    <a:bodyPr/>
                    <a:lstStyle/>
                    <a:p>
                      <a:pPr algn="ctr"/>
                      <a:r>
                        <a:rPr lang="en-US" sz="1800" b="0" i="0" kern="1200" dirty="0">
                          <a:solidFill>
                            <a:schemeClr val="dk1"/>
                          </a:solidFill>
                          <a:effectLst/>
                          <a:latin typeface="Bookman Old Style" panose="02050604050505020204" pitchFamily="18" charset="0"/>
                          <a:ea typeface="+mn-ea"/>
                          <a:cs typeface="+mn-cs"/>
                        </a:rPr>
                        <a:t>2568610</a:t>
                      </a:r>
                      <a:endParaRPr lang="en-US" dirty="0">
                        <a:latin typeface="Bookman Old Style" panose="02050604050505020204" pitchFamily="18" charset="0"/>
                      </a:endParaRPr>
                    </a:p>
                  </a:txBody>
                  <a:tcPr/>
                </a:tc>
                <a:tc>
                  <a:txBody>
                    <a:bodyPr/>
                    <a:lstStyle/>
                    <a:p>
                      <a:pPr algn="ctr"/>
                      <a:r>
                        <a:rPr lang="en-US" sz="1800" b="0" i="0" kern="1200" dirty="0">
                          <a:solidFill>
                            <a:schemeClr val="dk1"/>
                          </a:solidFill>
                          <a:effectLst/>
                          <a:latin typeface="Bookman Old Style" panose="02050604050505020204" pitchFamily="18" charset="0"/>
                          <a:ea typeface="+mn-ea"/>
                          <a:cs typeface="+mn-cs"/>
                        </a:rPr>
                        <a:t>Pavithra Asokan</a:t>
                      </a:r>
                      <a:endParaRPr lang="en-US" dirty="0">
                        <a:latin typeface="Bookman Old Style" panose="02050604050505020204" pitchFamily="18" charset="0"/>
                      </a:endParaRPr>
                    </a:p>
                  </a:txBody>
                  <a:tcPr/>
                </a:tc>
                <a:extLst>
                  <a:ext uri="{0D108BD9-81ED-4DB2-BD59-A6C34878D82A}">
                    <a16:rowId xmlns:a16="http://schemas.microsoft.com/office/drawing/2014/main" val="3714408311"/>
                  </a:ext>
                </a:extLst>
              </a:tr>
            </a:tbl>
          </a:graphicData>
        </a:graphic>
      </p:graphicFrame>
    </p:spTree>
    <p:extLst>
      <p:ext uri="{BB962C8B-B14F-4D97-AF65-F5344CB8AC3E}">
        <p14:creationId xmlns:p14="http://schemas.microsoft.com/office/powerpoint/2010/main" val="3503647427"/>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2237B2-BA79-786E-343E-DDE4D9B4CE18}"/>
              </a:ext>
            </a:extLst>
          </p:cNvPr>
          <p:cNvSpPr txBox="1"/>
          <p:nvPr/>
        </p:nvSpPr>
        <p:spPr>
          <a:xfrm>
            <a:off x="1709530" y="636104"/>
            <a:ext cx="6188765" cy="646331"/>
          </a:xfrm>
          <a:prstGeom prst="rect">
            <a:avLst/>
          </a:prstGeom>
          <a:noFill/>
        </p:spPr>
        <p:txBody>
          <a:bodyPr wrap="square" rtlCol="0">
            <a:spAutoFit/>
          </a:bodyPr>
          <a:lstStyle/>
          <a:p>
            <a:r>
              <a:rPr lang="en-US" sz="3600" dirty="0">
                <a:latin typeface="Bookman Old Style" panose="02050604050505020204" pitchFamily="18" charset="0"/>
              </a:rPr>
              <a:t>Output: Home page</a:t>
            </a:r>
          </a:p>
        </p:txBody>
      </p:sp>
      <p:pic>
        <p:nvPicPr>
          <p:cNvPr id="6" name="Picture 5">
            <a:extLst>
              <a:ext uri="{FF2B5EF4-FFF2-40B4-BE49-F238E27FC236}">
                <a16:creationId xmlns:a16="http://schemas.microsoft.com/office/drawing/2014/main" id="{0E84E8B1-69AA-FDB5-116A-F921BF21339F}"/>
              </a:ext>
            </a:extLst>
          </p:cNvPr>
          <p:cNvPicPr>
            <a:picLocks noChangeAspect="1"/>
          </p:cNvPicPr>
          <p:nvPr/>
        </p:nvPicPr>
        <p:blipFill rotWithShape="1">
          <a:blip r:embed="rId2"/>
          <a:srcRect b="6888"/>
          <a:stretch/>
        </p:blipFill>
        <p:spPr>
          <a:xfrm>
            <a:off x="1616765" y="1282435"/>
            <a:ext cx="9435549" cy="4939461"/>
          </a:xfrm>
          <a:prstGeom prst="rect">
            <a:avLst/>
          </a:prstGeom>
          <a:ln>
            <a:solidFill>
              <a:schemeClr val="tx1"/>
            </a:solidFill>
          </a:ln>
        </p:spPr>
      </p:pic>
    </p:spTree>
    <p:extLst>
      <p:ext uri="{BB962C8B-B14F-4D97-AF65-F5344CB8AC3E}">
        <p14:creationId xmlns:p14="http://schemas.microsoft.com/office/powerpoint/2010/main" val="14050373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093D6B-6F9A-87F6-EDA8-E2900B1F38A7}"/>
              </a:ext>
            </a:extLst>
          </p:cNvPr>
          <p:cNvSpPr txBox="1"/>
          <p:nvPr/>
        </p:nvSpPr>
        <p:spPr>
          <a:xfrm>
            <a:off x="1749287" y="622851"/>
            <a:ext cx="2234907" cy="646331"/>
          </a:xfrm>
          <a:prstGeom prst="rect">
            <a:avLst/>
          </a:prstGeom>
          <a:noFill/>
        </p:spPr>
        <p:txBody>
          <a:bodyPr wrap="none" rtlCol="0">
            <a:spAutoFit/>
          </a:bodyPr>
          <a:lstStyle/>
          <a:p>
            <a:r>
              <a:rPr lang="en-US" sz="3600" dirty="0">
                <a:latin typeface="Bookman Old Style" panose="02050604050505020204" pitchFamily="18" charset="0"/>
              </a:rPr>
              <a:t>About us</a:t>
            </a:r>
          </a:p>
        </p:txBody>
      </p:sp>
      <p:pic>
        <p:nvPicPr>
          <p:cNvPr id="6" name="Picture 5">
            <a:extLst>
              <a:ext uri="{FF2B5EF4-FFF2-40B4-BE49-F238E27FC236}">
                <a16:creationId xmlns:a16="http://schemas.microsoft.com/office/drawing/2014/main" id="{F2CB687E-C1B2-3824-1004-B48199D710F9}"/>
              </a:ext>
            </a:extLst>
          </p:cNvPr>
          <p:cNvPicPr>
            <a:picLocks noChangeAspect="1"/>
          </p:cNvPicPr>
          <p:nvPr/>
        </p:nvPicPr>
        <p:blipFill>
          <a:blip r:embed="rId2"/>
          <a:stretch>
            <a:fillRect/>
          </a:stretch>
        </p:blipFill>
        <p:spPr>
          <a:xfrm>
            <a:off x="1510748" y="1269182"/>
            <a:ext cx="9872871" cy="5268904"/>
          </a:xfrm>
          <a:prstGeom prst="rect">
            <a:avLst/>
          </a:prstGeom>
          <a:ln>
            <a:solidFill>
              <a:schemeClr val="tx1"/>
            </a:solidFill>
          </a:ln>
        </p:spPr>
      </p:pic>
    </p:spTree>
    <p:extLst>
      <p:ext uri="{BB962C8B-B14F-4D97-AF65-F5344CB8AC3E}">
        <p14:creationId xmlns:p14="http://schemas.microsoft.com/office/powerpoint/2010/main" val="272954460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65D3D5-5AD3-EE3E-D89D-A614FE40A079}"/>
              </a:ext>
            </a:extLst>
          </p:cNvPr>
          <p:cNvSpPr txBox="1"/>
          <p:nvPr/>
        </p:nvSpPr>
        <p:spPr>
          <a:xfrm>
            <a:off x="1709530" y="649356"/>
            <a:ext cx="2032929" cy="646331"/>
          </a:xfrm>
          <a:prstGeom prst="rect">
            <a:avLst/>
          </a:prstGeom>
          <a:noFill/>
        </p:spPr>
        <p:txBody>
          <a:bodyPr wrap="none" rtlCol="0">
            <a:spAutoFit/>
          </a:bodyPr>
          <a:lstStyle/>
          <a:p>
            <a:r>
              <a:rPr lang="en-US" sz="3600" dirty="0">
                <a:latin typeface="Bookman Old Style" panose="02050604050505020204" pitchFamily="18" charset="0"/>
              </a:rPr>
              <a:t>Services</a:t>
            </a:r>
          </a:p>
        </p:txBody>
      </p:sp>
      <p:pic>
        <p:nvPicPr>
          <p:cNvPr id="6" name="Picture 5">
            <a:extLst>
              <a:ext uri="{FF2B5EF4-FFF2-40B4-BE49-F238E27FC236}">
                <a16:creationId xmlns:a16="http://schemas.microsoft.com/office/drawing/2014/main" id="{46A0A0D8-698B-A1F9-78F5-411C15DDFFC6}"/>
              </a:ext>
            </a:extLst>
          </p:cNvPr>
          <p:cNvPicPr>
            <a:picLocks noChangeAspect="1"/>
          </p:cNvPicPr>
          <p:nvPr/>
        </p:nvPicPr>
        <p:blipFill>
          <a:blip r:embed="rId2"/>
          <a:stretch>
            <a:fillRect/>
          </a:stretch>
        </p:blipFill>
        <p:spPr>
          <a:xfrm>
            <a:off x="1378224" y="1295687"/>
            <a:ext cx="9978889" cy="5307453"/>
          </a:xfrm>
          <a:prstGeom prst="rect">
            <a:avLst/>
          </a:prstGeom>
          <a:ln>
            <a:solidFill>
              <a:schemeClr val="tx1"/>
            </a:solidFill>
          </a:ln>
        </p:spPr>
      </p:pic>
    </p:spTree>
    <p:extLst>
      <p:ext uri="{BB962C8B-B14F-4D97-AF65-F5344CB8AC3E}">
        <p14:creationId xmlns:p14="http://schemas.microsoft.com/office/powerpoint/2010/main" val="36665236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14274E-366A-1F46-2AAC-65B60F029EE6}"/>
              </a:ext>
            </a:extLst>
          </p:cNvPr>
          <p:cNvSpPr txBox="1"/>
          <p:nvPr/>
        </p:nvSpPr>
        <p:spPr>
          <a:xfrm>
            <a:off x="1630017" y="649356"/>
            <a:ext cx="4230645" cy="646331"/>
          </a:xfrm>
          <a:prstGeom prst="rect">
            <a:avLst/>
          </a:prstGeom>
          <a:noFill/>
        </p:spPr>
        <p:txBody>
          <a:bodyPr wrap="none" rtlCol="0">
            <a:spAutoFit/>
          </a:bodyPr>
          <a:lstStyle/>
          <a:p>
            <a:r>
              <a:rPr lang="en-US" sz="3600" dirty="0">
                <a:latin typeface="Bookman Old Style" panose="02050604050505020204" pitchFamily="18" charset="0"/>
              </a:rPr>
              <a:t>Admin Login Page</a:t>
            </a:r>
          </a:p>
        </p:txBody>
      </p:sp>
      <p:pic>
        <p:nvPicPr>
          <p:cNvPr id="6" name="Picture 5">
            <a:extLst>
              <a:ext uri="{FF2B5EF4-FFF2-40B4-BE49-F238E27FC236}">
                <a16:creationId xmlns:a16="http://schemas.microsoft.com/office/drawing/2014/main" id="{10125856-F3C8-711B-B5C9-7DDE8223A4C2}"/>
              </a:ext>
            </a:extLst>
          </p:cNvPr>
          <p:cNvPicPr>
            <a:picLocks noChangeAspect="1"/>
          </p:cNvPicPr>
          <p:nvPr/>
        </p:nvPicPr>
        <p:blipFill>
          <a:blip r:embed="rId2"/>
          <a:stretch>
            <a:fillRect/>
          </a:stretch>
        </p:blipFill>
        <p:spPr>
          <a:xfrm>
            <a:off x="1202418" y="1295687"/>
            <a:ext cx="10257844" cy="5489374"/>
          </a:xfrm>
          <a:prstGeom prst="rect">
            <a:avLst/>
          </a:prstGeom>
          <a:ln>
            <a:solidFill>
              <a:schemeClr val="tx1"/>
            </a:solidFill>
          </a:ln>
        </p:spPr>
      </p:pic>
    </p:spTree>
    <p:extLst>
      <p:ext uri="{BB962C8B-B14F-4D97-AF65-F5344CB8AC3E}">
        <p14:creationId xmlns:p14="http://schemas.microsoft.com/office/powerpoint/2010/main" val="63594802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EDA300-4037-D9F9-9B5A-E2878715017F}"/>
              </a:ext>
            </a:extLst>
          </p:cNvPr>
          <p:cNvSpPr txBox="1"/>
          <p:nvPr/>
        </p:nvSpPr>
        <p:spPr>
          <a:xfrm>
            <a:off x="1643269" y="662609"/>
            <a:ext cx="5606022" cy="646331"/>
          </a:xfrm>
          <a:prstGeom prst="rect">
            <a:avLst/>
          </a:prstGeom>
          <a:noFill/>
        </p:spPr>
        <p:txBody>
          <a:bodyPr wrap="none" rtlCol="0">
            <a:spAutoFit/>
          </a:bodyPr>
          <a:lstStyle/>
          <a:p>
            <a:r>
              <a:rPr lang="en-US" sz="3600" dirty="0">
                <a:latin typeface="Bookman Old Style" panose="02050604050505020204" pitchFamily="18" charset="0"/>
              </a:rPr>
              <a:t>Admin Successful Login</a:t>
            </a:r>
          </a:p>
        </p:txBody>
      </p:sp>
      <p:pic>
        <p:nvPicPr>
          <p:cNvPr id="8" name="Picture 7">
            <a:extLst>
              <a:ext uri="{FF2B5EF4-FFF2-40B4-BE49-F238E27FC236}">
                <a16:creationId xmlns:a16="http://schemas.microsoft.com/office/drawing/2014/main" id="{283B437A-0F0F-0E08-9122-877BF17D9542}"/>
              </a:ext>
            </a:extLst>
          </p:cNvPr>
          <p:cNvPicPr>
            <a:picLocks noChangeAspect="1"/>
          </p:cNvPicPr>
          <p:nvPr/>
        </p:nvPicPr>
        <p:blipFill rotWithShape="1">
          <a:blip r:embed="rId2"/>
          <a:srcRect b="5679"/>
          <a:stretch/>
        </p:blipFill>
        <p:spPr>
          <a:xfrm>
            <a:off x="1537252" y="1308940"/>
            <a:ext cx="9859618" cy="5228531"/>
          </a:xfrm>
          <a:prstGeom prst="rect">
            <a:avLst/>
          </a:prstGeom>
          <a:ln>
            <a:solidFill>
              <a:schemeClr val="tx1"/>
            </a:solidFill>
          </a:ln>
        </p:spPr>
      </p:pic>
    </p:spTree>
    <p:extLst>
      <p:ext uri="{BB962C8B-B14F-4D97-AF65-F5344CB8AC3E}">
        <p14:creationId xmlns:p14="http://schemas.microsoft.com/office/powerpoint/2010/main" val="202523991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70CADC-4857-B73B-8A48-ECAA16BAC951}"/>
              </a:ext>
            </a:extLst>
          </p:cNvPr>
          <p:cNvSpPr txBox="1"/>
          <p:nvPr/>
        </p:nvSpPr>
        <p:spPr>
          <a:xfrm>
            <a:off x="1669774" y="689113"/>
            <a:ext cx="4286751" cy="646331"/>
          </a:xfrm>
          <a:prstGeom prst="rect">
            <a:avLst/>
          </a:prstGeom>
          <a:noFill/>
        </p:spPr>
        <p:txBody>
          <a:bodyPr wrap="none" rtlCol="0">
            <a:spAutoFit/>
          </a:bodyPr>
          <a:lstStyle/>
          <a:p>
            <a:r>
              <a:rPr lang="en-US" sz="3600" dirty="0">
                <a:latin typeface="Bookman Old Style" panose="02050604050505020204" pitchFamily="18" charset="0"/>
              </a:rPr>
              <a:t>Admin Dashboard</a:t>
            </a:r>
          </a:p>
        </p:txBody>
      </p:sp>
      <p:pic>
        <p:nvPicPr>
          <p:cNvPr id="8" name="Picture 7">
            <a:extLst>
              <a:ext uri="{FF2B5EF4-FFF2-40B4-BE49-F238E27FC236}">
                <a16:creationId xmlns:a16="http://schemas.microsoft.com/office/drawing/2014/main" id="{2FA88EE3-C2E9-73F2-6034-E8C697A5F2A2}"/>
              </a:ext>
            </a:extLst>
          </p:cNvPr>
          <p:cNvPicPr>
            <a:picLocks noChangeAspect="1"/>
          </p:cNvPicPr>
          <p:nvPr/>
        </p:nvPicPr>
        <p:blipFill>
          <a:blip r:embed="rId2"/>
          <a:stretch>
            <a:fillRect/>
          </a:stretch>
        </p:blipFill>
        <p:spPr>
          <a:xfrm>
            <a:off x="1338468" y="1371887"/>
            <a:ext cx="10177671" cy="5319807"/>
          </a:xfrm>
          <a:prstGeom prst="rect">
            <a:avLst/>
          </a:prstGeom>
          <a:ln>
            <a:solidFill>
              <a:schemeClr val="tx1"/>
            </a:solidFill>
          </a:ln>
        </p:spPr>
      </p:pic>
    </p:spTree>
    <p:extLst>
      <p:ext uri="{BB962C8B-B14F-4D97-AF65-F5344CB8AC3E}">
        <p14:creationId xmlns:p14="http://schemas.microsoft.com/office/powerpoint/2010/main" val="1659609756"/>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7439F9-768D-035D-5836-E888E8206A77}"/>
              </a:ext>
            </a:extLst>
          </p:cNvPr>
          <p:cNvSpPr txBox="1"/>
          <p:nvPr/>
        </p:nvSpPr>
        <p:spPr>
          <a:xfrm>
            <a:off x="1656521" y="662609"/>
            <a:ext cx="5864106" cy="646331"/>
          </a:xfrm>
          <a:prstGeom prst="rect">
            <a:avLst/>
          </a:prstGeom>
          <a:noFill/>
        </p:spPr>
        <p:txBody>
          <a:bodyPr wrap="none" rtlCol="0">
            <a:spAutoFit/>
          </a:bodyPr>
          <a:lstStyle/>
          <a:p>
            <a:r>
              <a:rPr lang="en-US" sz="3600" dirty="0">
                <a:latin typeface="Bookman Old Style" panose="02050604050505020204" pitchFamily="18" charset="0"/>
              </a:rPr>
              <a:t>Registered Customer List</a:t>
            </a:r>
          </a:p>
        </p:txBody>
      </p:sp>
      <p:pic>
        <p:nvPicPr>
          <p:cNvPr id="6" name="Picture 5">
            <a:extLst>
              <a:ext uri="{FF2B5EF4-FFF2-40B4-BE49-F238E27FC236}">
                <a16:creationId xmlns:a16="http://schemas.microsoft.com/office/drawing/2014/main" id="{39127DE0-52A8-5756-61F4-BAADB33DDF5B}"/>
              </a:ext>
            </a:extLst>
          </p:cNvPr>
          <p:cNvPicPr>
            <a:picLocks noChangeAspect="1"/>
          </p:cNvPicPr>
          <p:nvPr/>
        </p:nvPicPr>
        <p:blipFill>
          <a:blip r:embed="rId2"/>
          <a:stretch>
            <a:fillRect/>
          </a:stretch>
        </p:blipFill>
        <p:spPr>
          <a:xfrm>
            <a:off x="1298713" y="1308940"/>
            <a:ext cx="10045148" cy="5353490"/>
          </a:xfrm>
          <a:prstGeom prst="rect">
            <a:avLst/>
          </a:prstGeom>
          <a:ln>
            <a:solidFill>
              <a:schemeClr val="tx1"/>
            </a:solidFill>
          </a:ln>
        </p:spPr>
      </p:pic>
    </p:spTree>
    <p:extLst>
      <p:ext uri="{BB962C8B-B14F-4D97-AF65-F5344CB8AC3E}">
        <p14:creationId xmlns:p14="http://schemas.microsoft.com/office/powerpoint/2010/main" val="2962756617"/>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BE1B58-F10C-C8EE-FBDB-6F7A5B5F489D}"/>
              </a:ext>
            </a:extLst>
          </p:cNvPr>
          <p:cNvSpPr txBox="1"/>
          <p:nvPr/>
        </p:nvSpPr>
        <p:spPr>
          <a:xfrm>
            <a:off x="1722783" y="675861"/>
            <a:ext cx="1643399" cy="646331"/>
          </a:xfrm>
          <a:prstGeom prst="rect">
            <a:avLst/>
          </a:prstGeom>
          <a:noFill/>
        </p:spPr>
        <p:txBody>
          <a:bodyPr wrap="none" rtlCol="0">
            <a:spAutoFit/>
          </a:bodyPr>
          <a:lstStyle/>
          <a:p>
            <a:r>
              <a:rPr lang="en-US" sz="3600" dirty="0">
                <a:latin typeface="Bookman Old Style" panose="02050604050505020204" pitchFamily="18" charset="0"/>
              </a:rPr>
              <a:t>Policy </a:t>
            </a:r>
          </a:p>
        </p:txBody>
      </p:sp>
      <p:pic>
        <p:nvPicPr>
          <p:cNvPr id="6" name="Picture 5">
            <a:extLst>
              <a:ext uri="{FF2B5EF4-FFF2-40B4-BE49-F238E27FC236}">
                <a16:creationId xmlns:a16="http://schemas.microsoft.com/office/drawing/2014/main" id="{2C5D81D7-3C04-CC7C-9B2A-054943906FDA}"/>
              </a:ext>
            </a:extLst>
          </p:cNvPr>
          <p:cNvPicPr>
            <a:picLocks noChangeAspect="1"/>
          </p:cNvPicPr>
          <p:nvPr/>
        </p:nvPicPr>
        <p:blipFill>
          <a:blip r:embed="rId2"/>
          <a:stretch>
            <a:fillRect/>
          </a:stretch>
        </p:blipFill>
        <p:spPr>
          <a:xfrm>
            <a:off x="1172816" y="1322192"/>
            <a:ext cx="9846367" cy="5240343"/>
          </a:xfrm>
          <a:prstGeom prst="rect">
            <a:avLst/>
          </a:prstGeom>
          <a:ln>
            <a:solidFill>
              <a:schemeClr val="tx1"/>
            </a:solidFill>
          </a:ln>
        </p:spPr>
      </p:pic>
    </p:spTree>
    <p:extLst>
      <p:ext uri="{BB962C8B-B14F-4D97-AF65-F5344CB8AC3E}">
        <p14:creationId xmlns:p14="http://schemas.microsoft.com/office/powerpoint/2010/main" val="111721885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FE11AD-A086-9C31-23B5-09A7117CB506}"/>
              </a:ext>
            </a:extLst>
          </p:cNvPr>
          <p:cNvSpPr txBox="1"/>
          <p:nvPr/>
        </p:nvSpPr>
        <p:spPr>
          <a:xfrm>
            <a:off x="1683026" y="649356"/>
            <a:ext cx="2473754" cy="646331"/>
          </a:xfrm>
          <a:prstGeom prst="rect">
            <a:avLst/>
          </a:prstGeom>
          <a:noFill/>
        </p:spPr>
        <p:txBody>
          <a:bodyPr wrap="none" rtlCol="0">
            <a:spAutoFit/>
          </a:bodyPr>
          <a:lstStyle/>
          <a:p>
            <a:r>
              <a:rPr lang="en-US" sz="3600" dirty="0">
                <a:latin typeface="Bookman Old Style" panose="02050604050505020204" pitchFamily="18" charset="0"/>
              </a:rPr>
              <a:t>Policy List</a:t>
            </a:r>
          </a:p>
        </p:txBody>
      </p:sp>
      <p:pic>
        <p:nvPicPr>
          <p:cNvPr id="6" name="Picture 5">
            <a:extLst>
              <a:ext uri="{FF2B5EF4-FFF2-40B4-BE49-F238E27FC236}">
                <a16:creationId xmlns:a16="http://schemas.microsoft.com/office/drawing/2014/main" id="{009FEA60-FBA3-A36E-F17B-36CF68B0D315}"/>
              </a:ext>
            </a:extLst>
          </p:cNvPr>
          <p:cNvPicPr>
            <a:picLocks noChangeAspect="1"/>
          </p:cNvPicPr>
          <p:nvPr/>
        </p:nvPicPr>
        <p:blipFill>
          <a:blip r:embed="rId2"/>
          <a:stretch>
            <a:fillRect/>
          </a:stretch>
        </p:blipFill>
        <p:spPr>
          <a:xfrm>
            <a:off x="1040295" y="1295687"/>
            <a:ext cx="10111409" cy="5396206"/>
          </a:xfrm>
          <a:prstGeom prst="rect">
            <a:avLst/>
          </a:prstGeom>
          <a:ln>
            <a:solidFill>
              <a:schemeClr val="tx1"/>
            </a:solidFill>
          </a:ln>
        </p:spPr>
      </p:pic>
    </p:spTree>
    <p:extLst>
      <p:ext uri="{BB962C8B-B14F-4D97-AF65-F5344CB8AC3E}">
        <p14:creationId xmlns:p14="http://schemas.microsoft.com/office/powerpoint/2010/main" val="114230873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C26F4F-AEF7-4BE1-5CF1-37E184616E45}"/>
              </a:ext>
            </a:extLst>
          </p:cNvPr>
          <p:cNvSpPr txBox="1"/>
          <p:nvPr/>
        </p:nvSpPr>
        <p:spPr>
          <a:xfrm>
            <a:off x="1683026" y="662609"/>
            <a:ext cx="2592376" cy="646331"/>
          </a:xfrm>
          <a:prstGeom prst="rect">
            <a:avLst/>
          </a:prstGeom>
          <a:noFill/>
        </p:spPr>
        <p:txBody>
          <a:bodyPr wrap="none" rtlCol="0">
            <a:spAutoFit/>
          </a:bodyPr>
          <a:lstStyle/>
          <a:p>
            <a:r>
              <a:rPr lang="en-US" sz="3600" dirty="0">
                <a:latin typeface="Bookman Old Style" panose="02050604050505020204" pitchFamily="18" charset="0"/>
              </a:rPr>
              <a:t>Add Policy</a:t>
            </a:r>
          </a:p>
        </p:txBody>
      </p:sp>
      <p:pic>
        <p:nvPicPr>
          <p:cNvPr id="6" name="Picture 5">
            <a:extLst>
              <a:ext uri="{FF2B5EF4-FFF2-40B4-BE49-F238E27FC236}">
                <a16:creationId xmlns:a16="http://schemas.microsoft.com/office/drawing/2014/main" id="{AB87D841-3FC2-569C-5735-0DB7B6AC2E95}"/>
              </a:ext>
            </a:extLst>
          </p:cNvPr>
          <p:cNvPicPr>
            <a:picLocks noChangeAspect="1"/>
          </p:cNvPicPr>
          <p:nvPr/>
        </p:nvPicPr>
        <p:blipFill>
          <a:blip r:embed="rId2"/>
          <a:stretch>
            <a:fillRect/>
          </a:stretch>
        </p:blipFill>
        <p:spPr>
          <a:xfrm>
            <a:off x="1285462" y="1308940"/>
            <a:ext cx="10164417" cy="5409612"/>
          </a:xfrm>
          <a:prstGeom prst="rect">
            <a:avLst/>
          </a:prstGeom>
          <a:ln>
            <a:solidFill>
              <a:schemeClr val="tx1"/>
            </a:solidFill>
          </a:ln>
        </p:spPr>
      </p:pic>
    </p:spTree>
    <p:extLst>
      <p:ext uri="{BB962C8B-B14F-4D97-AF65-F5344CB8AC3E}">
        <p14:creationId xmlns:p14="http://schemas.microsoft.com/office/powerpoint/2010/main" val="96131927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DF77BDA-914F-E2EE-4244-37C78589F3F7}"/>
              </a:ext>
            </a:extLst>
          </p:cNvPr>
          <p:cNvSpPr txBox="1"/>
          <p:nvPr/>
        </p:nvSpPr>
        <p:spPr>
          <a:xfrm flipH="1">
            <a:off x="1675736" y="649357"/>
            <a:ext cx="2180646" cy="646331"/>
          </a:xfrm>
          <a:prstGeom prst="rect">
            <a:avLst/>
          </a:prstGeom>
          <a:noFill/>
        </p:spPr>
        <p:txBody>
          <a:bodyPr wrap="square" rtlCol="0">
            <a:spAutoFit/>
          </a:bodyPr>
          <a:lstStyle/>
          <a:p>
            <a:r>
              <a:rPr lang="en-US" sz="3600" dirty="0">
                <a:latin typeface="Bookman Old Style" panose="02050604050505020204" pitchFamily="18" charset="0"/>
              </a:rPr>
              <a:t>Index</a:t>
            </a:r>
          </a:p>
        </p:txBody>
      </p:sp>
      <p:sp>
        <p:nvSpPr>
          <p:cNvPr id="7" name="TextBox 6">
            <a:extLst>
              <a:ext uri="{FF2B5EF4-FFF2-40B4-BE49-F238E27FC236}">
                <a16:creationId xmlns:a16="http://schemas.microsoft.com/office/drawing/2014/main" id="{98222F8C-6C5E-D8E6-4622-F0D9BA785737}"/>
              </a:ext>
            </a:extLst>
          </p:cNvPr>
          <p:cNvSpPr txBox="1"/>
          <p:nvPr/>
        </p:nvSpPr>
        <p:spPr>
          <a:xfrm>
            <a:off x="1372264" y="1295688"/>
            <a:ext cx="8778901" cy="5216172"/>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1600" dirty="0"/>
              <a:t>Introduction</a:t>
            </a:r>
          </a:p>
          <a:p>
            <a:pPr marL="285750" indent="-285750" algn="just">
              <a:lnSpc>
                <a:spcPct val="150000"/>
              </a:lnSpc>
              <a:buFont typeface="Wingdings" panose="05000000000000000000" pitchFamily="2" charset="2"/>
              <a:buChar char="Ø"/>
            </a:pPr>
            <a:r>
              <a:rPr lang="en-US" sz="1600" dirty="0"/>
              <a:t>Project Scope</a:t>
            </a:r>
          </a:p>
          <a:p>
            <a:pPr marL="285750" indent="-285750" algn="just">
              <a:lnSpc>
                <a:spcPct val="150000"/>
              </a:lnSpc>
              <a:buFont typeface="Wingdings" panose="05000000000000000000" pitchFamily="2" charset="2"/>
              <a:buChar char="Ø"/>
            </a:pPr>
            <a:r>
              <a:rPr lang="en-US" sz="1600" dirty="0"/>
              <a:t>Tools and Technologies</a:t>
            </a:r>
          </a:p>
          <a:p>
            <a:pPr marL="285750" indent="-285750" algn="just">
              <a:lnSpc>
                <a:spcPct val="150000"/>
              </a:lnSpc>
              <a:buFont typeface="Wingdings" panose="05000000000000000000" pitchFamily="2" charset="2"/>
              <a:buChar char="Ø"/>
            </a:pPr>
            <a:r>
              <a:rPr lang="en-US" sz="1600" dirty="0"/>
              <a:t>Existing System</a:t>
            </a:r>
          </a:p>
          <a:p>
            <a:pPr marL="285750" indent="-285750" algn="just">
              <a:lnSpc>
                <a:spcPct val="150000"/>
              </a:lnSpc>
              <a:buFont typeface="Wingdings" panose="05000000000000000000" pitchFamily="2" charset="2"/>
              <a:buChar char="Ø"/>
            </a:pPr>
            <a:r>
              <a:rPr lang="en-US" sz="1600" dirty="0"/>
              <a:t>Proposed System</a:t>
            </a:r>
          </a:p>
          <a:p>
            <a:pPr marL="285750" indent="-285750" algn="just">
              <a:lnSpc>
                <a:spcPct val="150000"/>
              </a:lnSpc>
              <a:buFont typeface="Wingdings" panose="05000000000000000000" pitchFamily="2" charset="2"/>
              <a:buChar char="Ø"/>
            </a:pPr>
            <a:r>
              <a:rPr lang="en-US" sz="1600" dirty="0"/>
              <a:t>Flowchart</a:t>
            </a:r>
          </a:p>
          <a:p>
            <a:pPr marL="285750" indent="-285750" algn="just">
              <a:lnSpc>
                <a:spcPct val="150000"/>
              </a:lnSpc>
              <a:buFont typeface="Wingdings" panose="05000000000000000000" pitchFamily="2" charset="2"/>
              <a:buChar char="Ø"/>
            </a:pPr>
            <a:r>
              <a:rPr lang="en-US" sz="1600" dirty="0"/>
              <a:t>Admin Module</a:t>
            </a:r>
          </a:p>
          <a:p>
            <a:pPr marL="285750" indent="-285750" algn="just">
              <a:lnSpc>
                <a:spcPct val="150000"/>
              </a:lnSpc>
              <a:buFont typeface="Wingdings" panose="05000000000000000000" pitchFamily="2" charset="2"/>
              <a:buChar char="Ø"/>
            </a:pPr>
            <a:r>
              <a:rPr lang="en-US" sz="1600" dirty="0"/>
              <a:t>Admin ER Diagram</a:t>
            </a:r>
          </a:p>
          <a:p>
            <a:pPr marL="285750" indent="-285750" algn="just">
              <a:lnSpc>
                <a:spcPct val="150000"/>
              </a:lnSpc>
              <a:buFont typeface="Wingdings" panose="05000000000000000000" pitchFamily="2" charset="2"/>
              <a:buChar char="Ø"/>
            </a:pPr>
            <a:r>
              <a:rPr lang="en-US" sz="1600" dirty="0"/>
              <a:t>User Module</a:t>
            </a:r>
          </a:p>
          <a:p>
            <a:pPr marL="285750" indent="-285750" algn="just">
              <a:lnSpc>
                <a:spcPct val="150000"/>
              </a:lnSpc>
              <a:buFont typeface="Wingdings" panose="05000000000000000000" pitchFamily="2" charset="2"/>
              <a:buChar char="Ø"/>
            </a:pPr>
            <a:r>
              <a:rPr lang="en-US" sz="1600" dirty="0"/>
              <a:t>User ER Diagram</a:t>
            </a:r>
          </a:p>
          <a:p>
            <a:pPr marL="285750" indent="-285750" algn="just">
              <a:lnSpc>
                <a:spcPct val="150000"/>
              </a:lnSpc>
              <a:buFont typeface="Wingdings" panose="05000000000000000000" pitchFamily="2" charset="2"/>
              <a:buChar char="Ø"/>
            </a:pPr>
            <a:r>
              <a:rPr lang="en-US" sz="1600" dirty="0"/>
              <a:t>Output</a:t>
            </a:r>
          </a:p>
          <a:p>
            <a:pPr marL="285750" indent="-285750" algn="just">
              <a:lnSpc>
                <a:spcPct val="150000"/>
              </a:lnSpc>
              <a:buFont typeface="Wingdings" panose="05000000000000000000" pitchFamily="2" charset="2"/>
              <a:buChar char="Ø"/>
            </a:pPr>
            <a:r>
              <a:rPr lang="en-US" sz="1600" dirty="0"/>
              <a:t>Advantages</a:t>
            </a:r>
          </a:p>
          <a:p>
            <a:pPr marL="285750" indent="-285750" algn="just">
              <a:lnSpc>
                <a:spcPct val="150000"/>
              </a:lnSpc>
              <a:buFont typeface="Wingdings" panose="05000000000000000000" pitchFamily="2" charset="2"/>
              <a:buChar char="Ø"/>
            </a:pPr>
            <a:r>
              <a:rPr lang="en-US" sz="1600" dirty="0"/>
              <a:t>Future Scope</a:t>
            </a:r>
          </a:p>
          <a:p>
            <a:pPr marL="285750" indent="-285750" algn="just">
              <a:lnSpc>
                <a:spcPct val="150000"/>
              </a:lnSpc>
              <a:buFont typeface="Wingdings" panose="05000000000000000000" pitchFamily="2" charset="2"/>
              <a:buChar char="Ø"/>
            </a:pPr>
            <a:r>
              <a:rPr lang="en-US" sz="1600" dirty="0"/>
              <a:t>Conclusion</a:t>
            </a:r>
          </a:p>
        </p:txBody>
      </p:sp>
    </p:spTree>
    <p:extLst>
      <p:ext uri="{BB962C8B-B14F-4D97-AF65-F5344CB8AC3E}">
        <p14:creationId xmlns:p14="http://schemas.microsoft.com/office/powerpoint/2010/main" val="57626426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A37416-F061-C871-06BC-9F87B0D907CD}"/>
              </a:ext>
            </a:extLst>
          </p:cNvPr>
          <p:cNvSpPr txBox="1"/>
          <p:nvPr/>
        </p:nvSpPr>
        <p:spPr>
          <a:xfrm>
            <a:off x="1616766" y="672548"/>
            <a:ext cx="3260829" cy="646331"/>
          </a:xfrm>
          <a:prstGeom prst="rect">
            <a:avLst/>
          </a:prstGeom>
          <a:noFill/>
        </p:spPr>
        <p:txBody>
          <a:bodyPr wrap="none" rtlCol="0">
            <a:spAutoFit/>
          </a:bodyPr>
          <a:lstStyle/>
          <a:p>
            <a:r>
              <a:rPr lang="en-US" sz="3600" dirty="0">
                <a:latin typeface="Bookman Old Style" panose="02050604050505020204" pitchFamily="18" charset="0"/>
              </a:rPr>
              <a:t>Update Policy</a:t>
            </a:r>
          </a:p>
        </p:txBody>
      </p:sp>
      <p:pic>
        <p:nvPicPr>
          <p:cNvPr id="6" name="Picture 5">
            <a:extLst>
              <a:ext uri="{FF2B5EF4-FFF2-40B4-BE49-F238E27FC236}">
                <a16:creationId xmlns:a16="http://schemas.microsoft.com/office/drawing/2014/main" id="{0905FBC0-B120-8F7E-026F-824969551F01}"/>
              </a:ext>
            </a:extLst>
          </p:cNvPr>
          <p:cNvPicPr>
            <a:picLocks noChangeAspect="1"/>
          </p:cNvPicPr>
          <p:nvPr/>
        </p:nvPicPr>
        <p:blipFill>
          <a:blip r:embed="rId2"/>
          <a:stretch>
            <a:fillRect/>
          </a:stretch>
        </p:blipFill>
        <p:spPr>
          <a:xfrm>
            <a:off x="1417982" y="1471948"/>
            <a:ext cx="9727097" cy="5198229"/>
          </a:xfrm>
          <a:prstGeom prst="rect">
            <a:avLst/>
          </a:prstGeom>
          <a:ln>
            <a:solidFill>
              <a:schemeClr val="tx1"/>
            </a:solidFill>
          </a:ln>
        </p:spPr>
      </p:pic>
    </p:spTree>
    <p:extLst>
      <p:ext uri="{BB962C8B-B14F-4D97-AF65-F5344CB8AC3E}">
        <p14:creationId xmlns:p14="http://schemas.microsoft.com/office/powerpoint/2010/main" val="4116608996"/>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7E5259-43B6-45FB-92DE-D3798ABD7C8F}"/>
              </a:ext>
            </a:extLst>
          </p:cNvPr>
          <p:cNvSpPr txBox="1"/>
          <p:nvPr/>
        </p:nvSpPr>
        <p:spPr>
          <a:xfrm>
            <a:off x="1590261" y="675861"/>
            <a:ext cx="3111749" cy="646331"/>
          </a:xfrm>
          <a:prstGeom prst="rect">
            <a:avLst/>
          </a:prstGeom>
          <a:noFill/>
        </p:spPr>
        <p:txBody>
          <a:bodyPr wrap="none" rtlCol="0">
            <a:spAutoFit/>
          </a:bodyPr>
          <a:lstStyle/>
          <a:p>
            <a:r>
              <a:rPr lang="en-US" sz="3600" dirty="0">
                <a:latin typeface="Bookman Old Style" panose="02050604050505020204" pitchFamily="18" charset="0"/>
              </a:rPr>
              <a:t>Delete Policy</a:t>
            </a:r>
          </a:p>
        </p:txBody>
      </p:sp>
      <p:pic>
        <p:nvPicPr>
          <p:cNvPr id="6" name="Picture 5">
            <a:extLst>
              <a:ext uri="{FF2B5EF4-FFF2-40B4-BE49-F238E27FC236}">
                <a16:creationId xmlns:a16="http://schemas.microsoft.com/office/drawing/2014/main" id="{526585D1-2BE3-7BA4-2755-CD2138130846}"/>
              </a:ext>
            </a:extLst>
          </p:cNvPr>
          <p:cNvPicPr>
            <a:picLocks noChangeAspect="1"/>
          </p:cNvPicPr>
          <p:nvPr/>
        </p:nvPicPr>
        <p:blipFill>
          <a:blip r:embed="rId2"/>
          <a:stretch>
            <a:fillRect/>
          </a:stretch>
        </p:blipFill>
        <p:spPr>
          <a:xfrm>
            <a:off x="1345096" y="1465631"/>
            <a:ext cx="9501808" cy="5070877"/>
          </a:xfrm>
          <a:prstGeom prst="rect">
            <a:avLst/>
          </a:prstGeom>
        </p:spPr>
      </p:pic>
    </p:spTree>
    <p:extLst>
      <p:ext uri="{BB962C8B-B14F-4D97-AF65-F5344CB8AC3E}">
        <p14:creationId xmlns:p14="http://schemas.microsoft.com/office/powerpoint/2010/main" val="1286170494"/>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6A7974-CEF1-40E4-D055-459D2529A7AC}"/>
              </a:ext>
            </a:extLst>
          </p:cNvPr>
          <p:cNvSpPr txBox="1"/>
          <p:nvPr/>
        </p:nvSpPr>
        <p:spPr>
          <a:xfrm>
            <a:off x="1603512" y="715618"/>
            <a:ext cx="6627135" cy="646331"/>
          </a:xfrm>
          <a:prstGeom prst="rect">
            <a:avLst/>
          </a:prstGeom>
          <a:noFill/>
        </p:spPr>
        <p:txBody>
          <a:bodyPr wrap="none" rtlCol="0">
            <a:spAutoFit/>
          </a:bodyPr>
          <a:lstStyle/>
          <a:p>
            <a:r>
              <a:rPr lang="en-US" sz="3600" dirty="0">
                <a:latin typeface="Bookman Old Style" panose="02050604050505020204" pitchFamily="18" charset="0"/>
              </a:rPr>
              <a:t>Waiting for Approval Policies</a:t>
            </a:r>
          </a:p>
        </p:txBody>
      </p:sp>
      <p:pic>
        <p:nvPicPr>
          <p:cNvPr id="6" name="Picture 5">
            <a:extLst>
              <a:ext uri="{FF2B5EF4-FFF2-40B4-BE49-F238E27FC236}">
                <a16:creationId xmlns:a16="http://schemas.microsoft.com/office/drawing/2014/main" id="{B0C97C0E-6BF1-34AF-89DB-96692EDC8C27}"/>
              </a:ext>
            </a:extLst>
          </p:cNvPr>
          <p:cNvPicPr>
            <a:picLocks noChangeAspect="1"/>
          </p:cNvPicPr>
          <p:nvPr/>
        </p:nvPicPr>
        <p:blipFill>
          <a:blip r:embed="rId2"/>
          <a:stretch>
            <a:fillRect/>
          </a:stretch>
        </p:blipFill>
        <p:spPr>
          <a:xfrm>
            <a:off x="1404730" y="1545017"/>
            <a:ext cx="9581323" cy="5106298"/>
          </a:xfrm>
          <a:prstGeom prst="rect">
            <a:avLst/>
          </a:prstGeom>
          <a:ln>
            <a:solidFill>
              <a:schemeClr val="tx1"/>
            </a:solidFill>
          </a:ln>
        </p:spPr>
      </p:pic>
    </p:spTree>
    <p:extLst>
      <p:ext uri="{BB962C8B-B14F-4D97-AF65-F5344CB8AC3E}">
        <p14:creationId xmlns:p14="http://schemas.microsoft.com/office/powerpoint/2010/main" val="4045497511"/>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CDC5F6-7FA7-22DC-F3FC-6B6B5EDF8831}"/>
              </a:ext>
            </a:extLst>
          </p:cNvPr>
          <p:cNvSpPr txBox="1"/>
          <p:nvPr/>
        </p:nvSpPr>
        <p:spPr>
          <a:xfrm>
            <a:off x="1630017" y="649357"/>
            <a:ext cx="3280065" cy="646331"/>
          </a:xfrm>
          <a:prstGeom prst="rect">
            <a:avLst/>
          </a:prstGeom>
          <a:noFill/>
        </p:spPr>
        <p:txBody>
          <a:bodyPr wrap="none" rtlCol="0">
            <a:spAutoFit/>
          </a:bodyPr>
          <a:lstStyle/>
          <a:p>
            <a:r>
              <a:rPr lang="en-US" sz="3600" dirty="0">
                <a:latin typeface="Bookman Old Style" panose="02050604050505020204" pitchFamily="18" charset="0"/>
              </a:rPr>
              <a:t>Approved List</a:t>
            </a:r>
          </a:p>
        </p:txBody>
      </p:sp>
      <p:pic>
        <p:nvPicPr>
          <p:cNvPr id="6" name="Picture 5">
            <a:extLst>
              <a:ext uri="{FF2B5EF4-FFF2-40B4-BE49-F238E27FC236}">
                <a16:creationId xmlns:a16="http://schemas.microsoft.com/office/drawing/2014/main" id="{E1FFAF2D-B153-5E87-83F6-80A9956E4FE3}"/>
              </a:ext>
            </a:extLst>
          </p:cNvPr>
          <p:cNvPicPr>
            <a:picLocks noChangeAspect="1"/>
          </p:cNvPicPr>
          <p:nvPr/>
        </p:nvPicPr>
        <p:blipFill>
          <a:blip r:embed="rId2"/>
          <a:stretch>
            <a:fillRect/>
          </a:stretch>
        </p:blipFill>
        <p:spPr>
          <a:xfrm>
            <a:off x="1225826" y="1507939"/>
            <a:ext cx="9740348" cy="5205310"/>
          </a:xfrm>
          <a:prstGeom prst="rect">
            <a:avLst/>
          </a:prstGeom>
          <a:ln>
            <a:solidFill>
              <a:schemeClr val="tx1"/>
            </a:solidFill>
          </a:ln>
        </p:spPr>
      </p:pic>
    </p:spTree>
    <p:extLst>
      <p:ext uri="{BB962C8B-B14F-4D97-AF65-F5344CB8AC3E}">
        <p14:creationId xmlns:p14="http://schemas.microsoft.com/office/powerpoint/2010/main" val="401307298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4F9DFE-4D3E-65C6-571D-5454A4735AD7}"/>
              </a:ext>
            </a:extLst>
          </p:cNvPr>
          <p:cNvSpPr txBox="1"/>
          <p:nvPr/>
        </p:nvSpPr>
        <p:spPr>
          <a:xfrm>
            <a:off x="1616766" y="662609"/>
            <a:ext cx="3055645" cy="646331"/>
          </a:xfrm>
          <a:prstGeom prst="rect">
            <a:avLst/>
          </a:prstGeom>
          <a:noFill/>
        </p:spPr>
        <p:txBody>
          <a:bodyPr wrap="none" rtlCol="0">
            <a:spAutoFit/>
          </a:bodyPr>
          <a:lstStyle/>
          <a:p>
            <a:r>
              <a:rPr lang="en-US" sz="3600" dirty="0">
                <a:latin typeface="Bookman Old Style" panose="02050604050505020204" pitchFamily="18" charset="0"/>
              </a:rPr>
              <a:t>Rejected List</a:t>
            </a:r>
          </a:p>
        </p:txBody>
      </p:sp>
      <p:pic>
        <p:nvPicPr>
          <p:cNvPr id="6" name="Picture 5">
            <a:extLst>
              <a:ext uri="{FF2B5EF4-FFF2-40B4-BE49-F238E27FC236}">
                <a16:creationId xmlns:a16="http://schemas.microsoft.com/office/drawing/2014/main" id="{F2FEFBF0-B68B-0AAB-5608-5C912821E2B3}"/>
              </a:ext>
            </a:extLst>
          </p:cNvPr>
          <p:cNvPicPr>
            <a:picLocks noChangeAspect="1"/>
          </p:cNvPicPr>
          <p:nvPr/>
        </p:nvPicPr>
        <p:blipFill>
          <a:blip r:embed="rId2"/>
          <a:stretch>
            <a:fillRect/>
          </a:stretch>
        </p:blipFill>
        <p:spPr>
          <a:xfrm>
            <a:off x="1186069" y="1454921"/>
            <a:ext cx="9819862" cy="5240614"/>
          </a:xfrm>
          <a:prstGeom prst="rect">
            <a:avLst/>
          </a:prstGeom>
          <a:ln>
            <a:solidFill>
              <a:schemeClr val="tx1"/>
            </a:solidFill>
          </a:ln>
        </p:spPr>
      </p:pic>
    </p:spTree>
    <p:extLst>
      <p:ext uri="{BB962C8B-B14F-4D97-AF65-F5344CB8AC3E}">
        <p14:creationId xmlns:p14="http://schemas.microsoft.com/office/powerpoint/2010/main" val="997500868"/>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9B46CB-7C49-7E3F-5A43-DE113F3C8617}"/>
              </a:ext>
            </a:extLst>
          </p:cNvPr>
          <p:cNvSpPr txBox="1"/>
          <p:nvPr/>
        </p:nvSpPr>
        <p:spPr>
          <a:xfrm>
            <a:off x="1577008" y="636104"/>
            <a:ext cx="4976042" cy="646331"/>
          </a:xfrm>
          <a:prstGeom prst="rect">
            <a:avLst/>
          </a:prstGeom>
          <a:noFill/>
        </p:spPr>
        <p:txBody>
          <a:bodyPr wrap="none" rtlCol="0">
            <a:spAutoFit/>
          </a:bodyPr>
          <a:lstStyle/>
          <a:p>
            <a:r>
              <a:rPr lang="en-US" sz="3600" dirty="0">
                <a:latin typeface="Bookman Old Style" panose="02050604050505020204" pitchFamily="18" charset="0"/>
              </a:rPr>
              <a:t>Total Applied Policies</a:t>
            </a:r>
          </a:p>
        </p:txBody>
      </p:sp>
      <p:pic>
        <p:nvPicPr>
          <p:cNvPr id="6" name="Picture 5">
            <a:extLst>
              <a:ext uri="{FF2B5EF4-FFF2-40B4-BE49-F238E27FC236}">
                <a16:creationId xmlns:a16="http://schemas.microsoft.com/office/drawing/2014/main" id="{B9342E48-C491-3AF6-B98B-009DD462AC78}"/>
              </a:ext>
            </a:extLst>
          </p:cNvPr>
          <p:cNvPicPr>
            <a:picLocks noChangeAspect="1"/>
          </p:cNvPicPr>
          <p:nvPr/>
        </p:nvPicPr>
        <p:blipFill>
          <a:blip r:embed="rId2"/>
          <a:stretch>
            <a:fillRect/>
          </a:stretch>
        </p:blipFill>
        <p:spPr>
          <a:xfrm>
            <a:off x="1166191" y="1391479"/>
            <a:ext cx="9625608" cy="5122852"/>
          </a:xfrm>
          <a:prstGeom prst="rect">
            <a:avLst/>
          </a:prstGeom>
          <a:ln>
            <a:solidFill>
              <a:schemeClr val="tx1"/>
            </a:solidFill>
          </a:ln>
        </p:spPr>
      </p:pic>
    </p:spTree>
    <p:extLst>
      <p:ext uri="{BB962C8B-B14F-4D97-AF65-F5344CB8AC3E}">
        <p14:creationId xmlns:p14="http://schemas.microsoft.com/office/powerpoint/2010/main" val="3193820339"/>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5636BA-0462-38E6-1878-A1E12B6E1EE9}"/>
              </a:ext>
            </a:extLst>
          </p:cNvPr>
          <p:cNvSpPr txBox="1"/>
          <p:nvPr/>
        </p:nvSpPr>
        <p:spPr>
          <a:xfrm>
            <a:off x="1563756" y="662609"/>
            <a:ext cx="5126724" cy="646331"/>
          </a:xfrm>
          <a:prstGeom prst="rect">
            <a:avLst/>
          </a:prstGeom>
          <a:noFill/>
        </p:spPr>
        <p:txBody>
          <a:bodyPr wrap="none" rtlCol="0">
            <a:spAutoFit/>
          </a:bodyPr>
          <a:lstStyle/>
          <a:p>
            <a:r>
              <a:rPr lang="en-US" sz="3600" dirty="0">
                <a:latin typeface="Bookman Old Style" panose="02050604050505020204" pitchFamily="18" charset="0"/>
              </a:rPr>
              <a:t>View Customer Query</a:t>
            </a:r>
          </a:p>
        </p:txBody>
      </p:sp>
      <p:pic>
        <p:nvPicPr>
          <p:cNvPr id="6" name="Picture 5">
            <a:extLst>
              <a:ext uri="{FF2B5EF4-FFF2-40B4-BE49-F238E27FC236}">
                <a16:creationId xmlns:a16="http://schemas.microsoft.com/office/drawing/2014/main" id="{0701E7D7-CD79-7903-263F-A3F98BA498F3}"/>
              </a:ext>
            </a:extLst>
          </p:cNvPr>
          <p:cNvPicPr>
            <a:picLocks noChangeAspect="1"/>
          </p:cNvPicPr>
          <p:nvPr/>
        </p:nvPicPr>
        <p:blipFill>
          <a:blip r:embed="rId2"/>
          <a:stretch>
            <a:fillRect/>
          </a:stretch>
        </p:blipFill>
        <p:spPr>
          <a:xfrm>
            <a:off x="1004897" y="1457740"/>
            <a:ext cx="9586303" cy="5122987"/>
          </a:xfrm>
          <a:prstGeom prst="rect">
            <a:avLst/>
          </a:prstGeom>
          <a:ln>
            <a:solidFill>
              <a:schemeClr val="tx1"/>
            </a:solidFill>
          </a:ln>
        </p:spPr>
      </p:pic>
    </p:spTree>
    <p:extLst>
      <p:ext uri="{BB962C8B-B14F-4D97-AF65-F5344CB8AC3E}">
        <p14:creationId xmlns:p14="http://schemas.microsoft.com/office/powerpoint/2010/main" val="1882976683"/>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E56037-19A1-7DC3-8DE6-79EC2FB85518}"/>
              </a:ext>
            </a:extLst>
          </p:cNvPr>
          <p:cNvSpPr txBox="1"/>
          <p:nvPr/>
        </p:nvSpPr>
        <p:spPr>
          <a:xfrm>
            <a:off x="1603513" y="636105"/>
            <a:ext cx="3788217" cy="646331"/>
          </a:xfrm>
          <a:prstGeom prst="rect">
            <a:avLst/>
          </a:prstGeom>
          <a:noFill/>
        </p:spPr>
        <p:txBody>
          <a:bodyPr wrap="none" rtlCol="0">
            <a:spAutoFit/>
          </a:bodyPr>
          <a:lstStyle/>
          <a:p>
            <a:r>
              <a:rPr lang="en-US" sz="3600" dirty="0">
                <a:latin typeface="Bookman Old Style" panose="02050604050505020204" pitchFamily="18" charset="0"/>
              </a:rPr>
              <a:t>Add New Admin</a:t>
            </a:r>
          </a:p>
        </p:txBody>
      </p:sp>
      <p:pic>
        <p:nvPicPr>
          <p:cNvPr id="6" name="Picture 5">
            <a:extLst>
              <a:ext uri="{FF2B5EF4-FFF2-40B4-BE49-F238E27FC236}">
                <a16:creationId xmlns:a16="http://schemas.microsoft.com/office/drawing/2014/main" id="{54552D7B-5599-B9ED-F221-B022392B0440}"/>
              </a:ext>
            </a:extLst>
          </p:cNvPr>
          <p:cNvPicPr>
            <a:picLocks noChangeAspect="1"/>
          </p:cNvPicPr>
          <p:nvPr/>
        </p:nvPicPr>
        <p:blipFill>
          <a:blip r:embed="rId2"/>
          <a:stretch>
            <a:fillRect/>
          </a:stretch>
        </p:blipFill>
        <p:spPr>
          <a:xfrm>
            <a:off x="1338468" y="1375201"/>
            <a:ext cx="9965635" cy="5318410"/>
          </a:xfrm>
          <a:prstGeom prst="rect">
            <a:avLst/>
          </a:prstGeom>
          <a:ln>
            <a:solidFill>
              <a:schemeClr val="tx1"/>
            </a:solidFill>
          </a:ln>
        </p:spPr>
      </p:pic>
    </p:spTree>
    <p:extLst>
      <p:ext uri="{BB962C8B-B14F-4D97-AF65-F5344CB8AC3E}">
        <p14:creationId xmlns:p14="http://schemas.microsoft.com/office/powerpoint/2010/main" val="3467265706"/>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0C9D64-B3F7-30F1-4E23-0AEB81EA6F08}"/>
              </a:ext>
            </a:extLst>
          </p:cNvPr>
          <p:cNvSpPr txBox="1"/>
          <p:nvPr/>
        </p:nvSpPr>
        <p:spPr>
          <a:xfrm>
            <a:off x="1643270" y="622852"/>
            <a:ext cx="2640466" cy="646331"/>
          </a:xfrm>
          <a:prstGeom prst="rect">
            <a:avLst/>
          </a:prstGeom>
          <a:noFill/>
        </p:spPr>
        <p:txBody>
          <a:bodyPr wrap="none" rtlCol="0">
            <a:spAutoFit/>
          </a:bodyPr>
          <a:lstStyle/>
          <a:p>
            <a:r>
              <a:rPr lang="en-US" sz="3600" dirty="0">
                <a:latin typeface="Bookman Old Style" panose="02050604050505020204" pitchFamily="18" charset="0"/>
              </a:rPr>
              <a:t>Admin List</a:t>
            </a:r>
          </a:p>
        </p:txBody>
      </p:sp>
      <p:pic>
        <p:nvPicPr>
          <p:cNvPr id="6" name="Picture 5">
            <a:extLst>
              <a:ext uri="{FF2B5EF4-FFF2-40B4-BE49-F238E27FC236}">
                <a16:creationId xmlns:a16="http://schemas.microsoft.com/office/drawing/2014/main" id="{B2BBF642-83DD-5A8C-11E7-595AC609A815}"/>
              </a:ext>
            </a:extLst>
          </p:cNvPr>
          <p:cNvPicPr>
            <a:picLocks noChangeAspect="1"/>
          </p:cNvPicPr>
          <p:nvPr/>
        </p:nvPicPr>
        <p:blipFill rotWithShape="1">
          <a:blip r:embed="rId2">
            <a:extLst>
              <a:ext uri="{28A0092B-C50C-407E-A947-70E740481C1C}">
                <a14:useLocalDpi xmlns:a14="http://schemas.microsoft.com/office/drawing/2010/main" val="0"/>
              </a:ext>
            </a:extLst>
          </a:blip>
          <a:srcRect t="4058" b="4735"/>
          <a:stretch/>
        </p:blipFill>
        <p:spPr>
          <a:xfrm>
            <a:off x="1201119" y="1391478"/>
            <a:ext cx="9789761" cy="5022573"/>
          </a:xfrm>
          <a:prstGeom prst="rect">
            <a:avLst/>
          </a:prstGeom>
          <a:ln>
            <a:solidFill>
              <a:schemeClr val="tx1"/>
            </a:solidFill>
          </a:ln>
        </p:spPr>
      </p:pic>
    </p:spTree>
    <p:extLst>
      <p:ext uri="{BB962C8B-B14F-4D97-AF65-F5344CB8AC3E}">
        <p14:creationId xmlns:p14="http://schemas.microsoft.com/office/powerpoint/2010/main" val="24496302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F3CEAE-8B12-30AC-7340-915C2C75728E}"/>
              </a:ext>
            </a:extLst>
          </p:cNvPr>
          <p:cNvSpPr txBox="1"/>
          <p:nvPr/>
        </p:nvSpPr>
        <p:spPr>
          <a:xfrm>
            <a:off x="1603513" y="609600"/>
            <a:ext cx="5910592" cy="646331"/>
          </a:xfrm>
          <a:prstGeom prst="rect">
            <a:avLst/>
          </a:prstGeom>
          <a:noFill/>
        </p:spPr>
        <p:txBody>
          <a:bodyPr wrap="none" rtlCol="0">
            <a:spAutoFit/>
          </a:bodyPr>
          <a:lstStyle/>
          <a:p>
            <a:r>
              <a:rPr lang="en-US" sz="3600" dirty="0">
                <a:latin typeface="Bookman Old Style" panose="02050604050505020204" pitchFamily="18" charset="0"/>
              </a:rPr>
              <a:t>Admin Logout Successful</a:t>
            </a:r>
          </a:p>
        </p:txBody>
      </p:sp>
      <p:pic>
        <p:nvPicPr>
          <p:cNvPr id="6" name="Picture 5">
            <a:extLst>
              <a:ext uri="{FF2B5EF4-FFF2-40B4-BE49-F238E27FC236}">
                <a16:creationId xmlns:a16="http://schemas.microsoft.com/office/drawing/2014/main" id="{097F0285-E359-102F-EC75-470A733A499A}"/>
              </a:ext>
            </a:extLst>
          </p:cNvPr>
          <p:cNvPicPr>
            <a:picLocks noChangeAspect="1"/>
          </p:cNvPicPr>
          <p:nvPr/>
        </p:nvPicPr>
        <p:blipFill rotWithShape="1">
          <a:blip r:embed="rId2"/>
          <a:srcRect b="5292"/>
          <a:stretch/>
        </p:blipFill>
        <p:spPr>
          <a:xfrm>
            <a:off x="1603513" y="1503998"/>
            <a:ext cx="9594574" cy="5108837"/>
          </a:xfrm>
          <a:prstGeom prst="rect">
            <a:avLst/>
          </a:prstGeom>
          <a:ln>
            <a:solidFill>
              <a:schemeClr val="tx1"/>
            </a:solidFill>
          </a:ln>
        </p:spPr>
      </p:pic>
    </p:spTree>
    <p:extLst>
      <p:ext uri="{BB962C8B-B14F-4D97-AF65-F5344CB8AC3E}">
        <p14:creationId xmlns:p14="http://schemas.microsoft.com/office/powerpoint/2010/main" val="190271858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C6B6C-67A7-6937-F88E-DF8A80BBF473}"/>
              </a:ext>
            </a:extLst>
          </p:cNvPr>
          <p:cNvSpPr>
            <a:spLocks noGrp="1"/>
          </p:cNvSpPr>
          <p:nvPr>
            <p:ph type="title"/>
          </p:nvPr>
        </p:nvSpPr>
        <p:spPr>
          <a:xfrm>
            <a:off x="1797794" y="624110"/>
            <a:ext cx="8911687" cy="1280890"/>
          </a:xfrm>
        </p:spPr>
        <p:txBody>
          <a:bodyPr/>
          <a:lstStyle/>
          <a:p>
            <a:r>
              <a:rPr lang="en-US" dirty="0">
                <a:latin typeface="Bookman Old Style" panose="02050604050505020204" pitchFamily="18" charset="0"/>
              </a:rPr>
              <a:t>Introduction: </a:t>
            </a:r>
          </a:p>
        </p:txBody>
      </p:sp>
      <p:sp>
        <p:nvSpPr>
          <p:cNvPr id="3" name="Content Placeholder 2">
            <a:extLst>
              <a:ext uri="{FF2B5EF4-FFF2-40B4-BE49-F238E27FC236}">
                <a16:creationId xmlns:a16="http://schemas.microsoft.com/office/drawing/2014/main" id="{4DE71F24-B637-A205-131C-DDC93536C22F}"/>
              </a:ext>
            </a:extLst>
          </p:cNvPr>
          <p:cNvSpPr>
            <a:spLocks noGrp="1"/>
          </p:cNvSpPr>
          <p:nvPr>
            <p:ph idx="1"/>
          </p:nvPr>
        </p:nvSpPr>
        <p:spPr>
          <a:xfrm>
            <a:off x="1478806" y="1540189"/>
            <a:ext cx="8915400" cy="3777622"/>
          </a:xfrm>
        </p:spPr>
        <p:txBody>
          <a:bodyPr>
            <a:noAutofit/>
          </a:bodyPr>
          <a:lstStyle/>
          <a:p>
            <a:pPr>
              <a:buFont typeface="Wingdings" panose="05000000000000000000" pitchFamily="2" charset="2"/>
              <a:buChar char="Ø"/>
            </a:pPr>
            <a:r>
              <a:rPr lang="en-US" b="0" i="0" u="none" strike="noStrike" cap="none" dirty="0">
                <a:solidFill>
                  <a:schemeClr val="accent5">
                    <a:lumMod val="50000"/>
                  </a:schemeClr>
                </a:solidFill>
                <a:latin typeface="Bookman Old Style" panose="02050604050505020204" pitchFamily="18" charset="0"/>
                <a:ea typeface="Times New Roman"/>
                <a:cs typeface="Times New Roman"/>
                <a:sym typeface="Times New Roman"/>
              </a:rPr>
              <a:t>IPM System is a web application which is used to track the details about the insurance policies, customer details and company details. </a:t>
            </a:r>
            <a:r>
              <a:rPr lang="en-US" u="none" strike="noStrike" cap="none" dirty="0">
                <a:solidFill>
                  <a:schemeClr val="accent5">
                    <a:lumMod val="50000"/>
                  </a:schemeClr>
                </a:solidFill>
                <a:latin typeface="Bookman Old Style" panose="02050604050505020204" pitchFamily="18" charset="0"/>
                <a:ea typeface="Times New Roman"/>
                <a:cs typeface="Times New Roman"/>
                <a:sym typeface="Times New Roman"/>
              </a:rPr>
              <a:t>It</a:t>
            </a:r>
            <a:r>
              <a:rPr lang="en-US" b="0" i="0" dirty="0">
                <a:solidFill>
                  <a:schemeClr val="accent5">
                    <a:lumMod val="50000"/>
                  </a:schemeClr>
                </a:solidFill>
                <a:effectLst/>
                <a:latin typeface="Bookman Old Style" panose="02050604050505020204" pitchFamily="18" charset="0"/>
              </a:rPr>
              <a:t> is the end-to-end process of handling insurance services.</a:t>
            </a:r>
          </a:p>
          <a:p>
            <a:pPr>
              <a:buFont typeface="Wingdings" panose="05000000000000000000" pitchFamily="2" charset="2"/>
              <a:buChar char="Ø"/>
            </a:pPr>
            <a:r>
              <a:rPr lang="en-US" dirty="0">
                <a:latin typeface="Bookman Old Style" panose="02050604050505020204" pitchFamily="18" charset="0"/>
              </a:rPr>
              <a:t>The purpose of this IPM System is to automate the existing manual system by the help of computerized equipments and full-fledged computer software, fulfilling their requirements, so that their data/information can be stored for a longer period with easy accessing and manipulation of the same.</a:t>
            </a:r>
          </a:p>
          <a:p>
            <a:pPr>
              <a:buFont typeface="Wingdings" panose="05000000000000000000" pitchFamily="2" charset="2"/>
              <a:buChar char="Ø"/>
            </a:pPr>
            <a:r>
              <a:rPr lang="en-US" dirty="0">
                <a:latin typeface="Bookman Old Style" panose="02050604050505020204" pitchFamily="18" charset="0"/>
              </a:rPr>
              <a:t>It is build to</a:t>
            </a:r>
            <a:r>
              <a:rPr lang="en-US" b="0" i="0" dirty="0">
                <a:effectLst/>
                <a:latin typeface="Bookman Old Style" panose="02050604050505020204" pitchFamily="18" charset="0"/>
              </a:rPr>
              <a:t> provide a secure and bug-free application to the admin as well as the customer.</a:t>
            </a:r>
          </a:p>
          <a:p>
            <a:pPr>
              <a:buFont typeface="Wingdings" panose="05000000000000000000" pitchFamily="2" charset="2"/>
              <a:buChar char="Ø"/>
            </a:pPr>
            <a:r>
              <a:rPr lang="en-US" b="0" i="0" dirty="0">
                <a:effectLst/>
                <a:latin typeface="Bookman Old Style" panose="02050604050505020204" pitchFamily="18" charset="0"/>
              </a:rPr>
              <a:t>It maintains the record of customers, policies, buyers’ policies efficiently so that it would be easy to access at any time 24*7.</a:t>
            </a:r>
            <a:endParaRPr lang="en-US" dirty="0">
              <a:solidFill>
                <a:schemeClr val="accent5">
                  <a:lumMod val="50000"/>
                </a:schemeClr>
              </a:solidFill>
              <a:latin typeface="Bookman Old Style" panose="02050604050505020204" pitchFamily="18" charset="0"/>
            </a:endParaRPr>
          </a:p>
        </p:txBody>
      </p:sp>
    </p:spTree>
    <p:extLst>
      <p:ext uri="{BB962C8B-B14F-4D97-AF65-F5344CB8AC3E}">
        <p14:creationId xmlns:p14="http://schemas.microsoft.com/office/powerpoint/2010/main" val="4114414291"/>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BA7866-5712-AAC5-46E5-22863C59FB89}"/>
              </a:ext>
            </a:extLst>
          </p:cNvPr>
          <p:cNvSpPr txBox="1"/>
          <p:nvPr/>
        </p:nvSpPr>
        <p:spPr>
          <a:xfrm>
            <a:off x="1590261" y="662609"/>
            <a:ext cx="3764172" cy="646331"/>
          </a:xfrm>
          <a:prstGeom prst="rect">
            <a:avLst/>
          </a:prstGeom>
          <a:noFill/>
        </p:spPr>
        <p:txBody>
          <a:bodyPr wrap="none" rtlCol="0">
            <a:spAutoFit/>
          </a:bodyPr>
          <a:lstStyle/>
          <a:p>
            <a:r>
              <a:rPr lang="en-US" sz="3600" dirty="0">
                <a:latin typeface="Bookman Old Style" panose="02050604050505020204" pitchFamily="18" charset="0"/>
              </a:rPr>
              <a:t>User Login Page</a:t>
            </a:r>
          </a:p>
        </p:txBody>
      </p:sp>
      <p:pic>
        <p:nvPicPr>
          <p:cNvPr id="6" name="Picture 5">
            <a:extLst>
              <a:ext uri="{FF2B5EF4-FFF2-40B4-BE49-F238E27FC236}">
                <a16:creationId xmlns:a16="http://schemas.microsoft.com/office/drawing/2014/main" id="{62531697-F0E7-C398-58BA-2143C7307F08}"/>
              </a:ext>
            </a:extLst>
          </p:cNvPr>
          <p:cNvPicPr>
            <a:picLocks noChangeAspect="1"/>
          </p:cNvPicPr>
          <p:nvPr/>
        </p:nvPicPr>
        <p:blipFill>
          <a:blip r:embed="rId2"/>
          <a:stretch>
            <a:fillRect/>
          </a:stretch>
        </p:blipFill>
        <p:spPr>
          <a:xfrm>
            <a:off x="1523272" y="1444487"/>
            <a:ext cx="9700418" cy="5198174"/>
          </a:xfrm>
          <a:prstGeom prst="rect">
            <a:avLst/>
          </a:prstGeom>
          <a:ln>
            <a:solidFill>
              <a:schemeClr val="tx1"/>
            </a:solidFill>
          </a:ln>
        </p:spPr>
      </p:pic>
    </p:spTree>
    <p:extLst>
      <p:ext uri="{BB962C8B-B14F-4D97-AF65-F5344CB8AC3E}">
        <p14:creationId xmlns:p14="http://schemas.microsoft.com/office/powerpoint/2010/main" val="90254110"/>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A02C9B-B2C3-A5B7-EA77-AAF4D2EC40E3}"/>
              </a:ext>
            </a:extLst>
          </p:cNvPr>
          <p:cNvSpPr txBox="1"/>
          <p:nvPr/>
        </p:nvSpPr>
        <p:spPr>
          <a:xfrm>
            <a:off x="1616765" y="662609"/>
            <a:ext cx="4099199" cy="646331"/>
          </a:xfrm>
          <a:prstGeom prst="rect">
            <a:avLst/>
          </a:prstGeom>
          <a:noFill/>
        </p:spPr>
        <p:txBody>
          <a:bodyPr wrap="none" rtlCol="0">
            <a:spAutoFit/>
          </a:bodyPr>
          <a:lstStyle/>
          <a:p>
            <a:r>
              <a:rPr lang="en-US" sz="3600" dirty="0">
                <a:latin typeface="Bookman Old Style" panose="02050604050505020204" pitchFamily="18" charset="0"/>
              </a:rPr>
              <a:t>User Registration</a:t>
            </a:r>
          </a:p>
        </p:txBody>
      </p:sp>
      <p:pic>
        <p:nvPicPr>
          <p:cNvPr id="6" name="Picture 5">
            <a:extLst>
              <a:ext uri="{FF2B5EF4-FFF2-40B4-BE49-F238E27FC236}">
                <a16:creationId xmlns:a16="http://schemas.microsoft.com/office/drawing/2014/main" id="{298F4F3E-5C02-8EA1-B7DA-3F08F9DB7B9E}"/>
              </a:ext>
            </a:extLst>
          </p:cNvPr>
          <p:cNvPicPr>
            <a:picLocks noChangeAspect="1"/>
          </p:cNvPicPr>
          <p:nvPr/>
        </p:nvPicPr>
        <p:blipFill>
          <a:blip r:embed="rId2"/>
          <a:stretch>
            <a:fillRect/>
          </a:stretch>
        </p:blipFill>
        <p:spPr>
          <a:xfrm>
            <a:off x="1448764" y="1442803"/>
            <a:ext cx="9515061" cy="5084915"/>
          </a:xfrm>
          <a:prstGeom prst="rect">
            <a:avLst/>
          </a:prstGeom>
          <a:ln>
            <a:solidFill>
              <a:schemeClr val="tx1"/>
            </a:solidFill>
          </a:ln>
        </p:spPr>
      </p:pic>
    </p:spTree>
    <p:extLst>
      <p:ext uri="{BB962C8B-B14F-4D97-AF65-F5344CB8AC3E}">
        <p14:creationId xmlns:p14="http://schemas.microsoft.com/office/powerpoint/2010/main" val="664061281"/>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619230-2EE7-A4C2-9979-68D859C3CF43}"/>
              </a:ext>
            </a:extLst>
          </p:cNvPr>
          <p:cNvSpPr txBox="1"/>
          <p:nvPr/>
        </p:nvSpPr>
        <p:spPr>
          <a:xfrm>
            <a:off x="1656522" y="662609"/>
            <a:ext cx="5474576" cy="646331"/>
          </a:xfrm>
          <a:prstGeom prst="rect">
            <a:avLst/>
          </a:prstGeom>
          <a:noFill/>
        </p:spPr>
        <p:txBody>
          <a:bodyPr wrap="none" rtlCol="0">
            <a:spAutoFit/>
          </a:bodyPr>
          <a:lstStyle/>
          <a:p>
            <a:r>
              <a:rPr lang="en-US" sz="3600" dirty="0">
                <a:latin typeface="Bookman Old Style" panose="02050604050505020204" pitchFamily="18" charset="0"/>
              </a:rPr>
              <a:t>Registration Successful</a:t>
            </a:r>
          </a:p>
        </p:txBody>
      </p:sp>
      <p:pic>
        <p:nvPicPr>
          <p:cNvPr id="6" name="Picture 5">
            <a:extLst>
              <a:ext uri="{FF2B5EF4-FFF2-40B4-BE49-F238E27FC236}">
                <a16:creationId xmlns:a16="http://schemas.microsoft.com/office/drawing/2014/main" id="{CC784FAD-91A2-5E04-CF49-26ED3FEFFFAC}"/>
              </a:ext>
            </a:extLst>
          </p:cNvPr>
          <p:cNvPicPr>
            <a:picLocks noChangeAspect="1"/>
          </p:cNvPicPr>
          <p:nvPr/>
        </p:nvPicPr>
        <p:blipFill rotWithShape="1">
          <a:blip r:embed="rId2"/>
          <a:srcRect b="6259"/>
          <a:stretch/>
        </p:blipFill>
        <p:spPr>
          <a:xfrm>
            <a:off x="1356225" y="1510747"/>
            <a:ext cx="9479549" cy="4996069"/>
          </a:xfrm>
          <a:prstGeom prst="rect">
            <a:avLst/>
          </a:prstGeom>
          <a:ln>
            <a:solidFill>
              <a:schemeClr val="tx1"/>
            </a:solidFill>
          </a:ln>
        </p:spPr>
      </p:pic>
    </p:spTree>
    <p:extLst>
      <p:ext uri="{BB962C8B-B14F-4D97-AF65-F5344CB8AC3E}">
        <p14:creationId xmlns:p14="http://schemas.microsoft.com/office/powerpoint/2010/main" val="388786731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7886E2-5128-6497-F683-6436CE0C6DE0}"/>
              </a:ext>
            </a:extLst>
          </p:cNvPr>
          <p:cNvSpPr txBox="1"/>
          <p:nvPr/>
        </p:nvSpPr>
        <p:spPr>
          <a:xfrm>
            <a:off x="1656521" y="675860"/>
            <a:ext cx="3861955" cy="646331"/>
          </a:xfrm>
          <a:prstGeom prst="rect">
            <a:avLst/>
          </a:prstGeom>
          <a:noFill/>
        </p:spPr>
        <p:txBody>
          <a:bodyPr wrap="none" rtlCol="0">
            <a:spAutoFit/>
          </a:bodyPr>
          <a:lstStyle/>
          <a:p>
            <a:r>
              <a:rPr lang="en-US" sz="3600" dirty="0">
                <a:latin typeface="Bookman Old Style" panose="02050604050505020204" pitchFamily="18" charset="0"/>
              </a:rPr>
              <a:t>User Dashboard</a:t>
            </a:r>
          </a:p>
        </p:txBody>
      </p:sp>
      <p:pic>
        <p:nvPicPr>
          <p:cNvPr id="6" name="Picture 5">
            <a:extLst>
              <a:ext uri="{FF2B5EF4-FFF2-40B4-BE49-F238E27FC236}">
                <a16:creationId xmlns:a16="http://schemas.microsoft.com/office/drawing/2014/main" id="{C3A625A2-945E-F73F-974F-AEED974BD48F}"/>
              </a:ext>
            </a:extLst>
          </p:cNvPr>
          <p:cNvPicPr>
            <a:picLocks noChangeAspect="1"/>
          </p:cNvPicPr>
          <p:nvPr/>
        </p:nvPicPr>
        <p:blipFill>
          <a:blip r:embed="rId2"/>
          <a:stretch>
            <a:fillRect/>
          </a:stretch>
        </p:blipFill>
        <p:spPr>
          <a:xfrm>
            <a:off x="1484245" y="1497496"/>
            <a:ext cx="9536708" cy="5096484"/>
          </a:xfrm>
          <a:prstGeom prst="rect">
            <a:avLst/>
          </a:prstGeom>
          <a:ln>
            <a:solidFill>
              <a:schemeClr val="tx1"/>
            </a:solidFill>
          </a:ln>
        </p:spPr>
      </p:pic>
    </p:spTree>
    <p:extLst>
      <p:ext uri="{BB962C8B-B14F-4D97-AF65-F5344CB8AC3E}">
        <p14:creationId xmlns:p14="http://schemas.microsoft.com/office/powerpoint/2010/main" val="2833564384"/>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B1CC2F-B432-E33E-7B48-3A63C0E6B388}"/>
              </a:ext>
            </a:extLst>
          </p:cNvPr>
          <p:cNvSpPr txBox="1"/>
          <p:nvPr/>
        </p:nvSpPr>
        <p:spPr>
          <a:xfrm>
            <a:off x="1630017" y="649357"/>
            <a:ext cx="4185761" cy="646331"/>
          </a:xfrm>
          <a:prstGeom prst="rect">
            <a:avLst/>
          </a:prstGeom>
          <a:noFill/>
        </p:spPr>
        <p:txBody>
          <a:bodyPr wrap="none" rtlCol="0">
            <a:spAutoFit/>
          </a:bodyPr>
          <a:lstStyle/>
          <a:p>
            <a:r>
              <a:rPr lang="en-US" sz="3600" dirty="0">
                <a:latin typeface="Bookman Old Style" panose="02050604050505020204" pitchFamily="18" charset="0"/>
              </a:rPr>
              <a:t>Change Password</a:t>
            </a:r>
          </a:p>
        </p:txBody>
      </p:sp>
      <p:pic>
        <p:nvPicPr>
          <p:cNvPr id="6" name="Picture 5">
            <a:extLst>
              <a:ext uri="{FF2B5EF4-FFF2-40B4-BE49-F238E27FC236}">
                <a16:creationId xmlns:a16="http://schemas.microsoft.com/office/drawing/2014/main" id="{A5DDDDDE-7363-5050-E7A9-EC255264194C}"/>
              </a:ext>
            </a:extLst>
          </p:cNvPr>
          <p:cNvPicPr>
            <a:picLocks noChangeAspect="1"/>
          </p:cNvPicPr>
          <p:nvPr/>
        </p:nvPicPr>
        <p:blipFill>
          <a:blip r:embed="rId2"/>
          <a:stretch>
            <a:fillRect/>
          </a:stretch>
        </p:blipFill>
        <p:spPr>
          <a:xfrm>
            <a:off x="1630017" y="1379413"/>
            <a:ext cx="9952383" cy="5289480"/>
          </a:xfrm>
          <a:prstGeom prst="rect">
            <a:avLst/>
          </a:prstGeom>
          <a:ln>
            <a:solidFill>
              <a:schemeClr val="tx1"/>
            </a:solidFill>
          </a:ln>
        </p:spPr>
      </p:pic>
    </p:spTree>
    <p:extLst>
      <p:ext uri="{BB962C8B-B14F-4D97-AF65-F5344CB8AC3E}">
        <p14:creationId xmlns:p14="http://schemas.microsoft.com/office/powerpoint/2010/main" val="4018438605"/>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4026E6-946C-48DC-82CE-BE61B6C3D7C4}"/>
              </a:ext>
            </a:extLst>
          </p:cNvPr>
          <p:cNvSpPr txBox="1"/>
          <p:nvPr/>
        </p:nvSpPr>
        <p:spPr>
          <a:xfrm>
            <a:off x="1616764" y="636104"/>
            <a:ext cx="3363421" cy="646331"/>
          </a:xfrm>
          <a:prstGeom prst="rect">
            <a:avLst/>
          </a:prstGeom>
          <a:noFill/>
        </p:spPr>
        <p:txBody>
          <a:bodyPr wrap="none" rtlCol="0">
            <a:spAutoFit/>
          </a:bodyPr>
          <a:lstStyle/>
          <a:p>
            <a:r>
              <a:rPr lang="en-US" sz="3600" dirty="0">
                <a:latin typeface="Bookman Old Style" panose="02050604050505020204" pitchFamily="18" charset="0"/>
              </a:rPr>
              <a:t>Update Profile</a:t>
            </a:r>
          </a:p>
        </p:txBody>
      </p:sp>
      <p:pic>
        <p:nvPicPr>
          <p:cNvPr id="6" name="Picture 5">
            <a:extLst>
              <a:ext uri="{FF2B5EF4-FFF2-40B4-BE49-F238E27FC236}">
                <a16:creationId xmlns:a16="http://schemas.microsoft.com/office/drawing/2014/main" id="{ED9F6051-F372-6E51-E78E-0B50AB9ED2CB}"/>
              </a:ext>
            </a:extLst>
          </p:cNvPr>
          <p:cNvPicPr>
            <a:picLocks noChangeAspect="1"/>
          </p:cNvPicPr>
          <p:nvPr/>
        </p:nvPicPr>
        <p:blipFill>
          <a:blip r:embed="rId2"/>
          <a:stretch>
            <a:fillRect/>
          </a:stretch>
        </p:blipFill>
        <p:spPr>
          <a:xfrm>
            <a:off x="1378226" y="1431859"/>
            <a:ext cx="9833114" cy="5254885"/>
          </a:xfrm>
          <a:prstGeom prst="rect">
            <a:avLst/>
          </a:prstGeom>
          <a:ln>
            <a:solidFill>
              <a:schemeClr val="tx1"/>
            </a:solidFill>
          </a:ln>
        </p:spPr>
      </p:pic>
    </p:spTree>
    <p:extLst>
      <p:ext uri="{BB962C8B-B14F-4D97-AF65-F5344CB8AC3E}">
        <p14:creationId xmlns:p14="http://schemas.microsoft.com/office/powerpoint/2010/main" val="3104549338"/>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1DB87A-F4FF-9448-9057-628017F46D17}"/>
              </a:ext>
            </a:extLst>
          </p:cNvPr>
          <p:cNvSpPr txBox="1"/>
          <p:nvPr/>
        </p:nvSpPr>
        <p:spPr>
          <a:xfrm>
            <a:off x="1616765" y="689114"/>
            <a:ext cx="2919389" cy="646331"/>
          </a:xfrm>
          <a:prstGeom prst="rect">
            <a:avLst/>
          </a:prstGeom>
          <a:noFill/>
        </p:spPr>
        <p:txBody>
          <a:bodyPr wrap="none" rtlCol="0">
            <a:spAutoFit/>
          </a:bodyPr>
          <a:lstStyle/>
          <a:p>
            <a:r>
              <a:rPr lang="en-US" sz="3600" dirty="0">
                <a:latin typeface="Bookman Old Style" panose="02050604050505020204" pitchFamily="18" charset="0"/>
              </a:rPr>
              <a:t>Apply Policy</a:t>
            </a:r>
          </a:p>
        </p:txBody>
      </p:sp>
      <p:pic>
        <p:nvPicPr>
          <p:cNvPr id="6" name="Picture 5">
            <a:extLst>
              <a:ext uri="{FF2B5EF4-FFF2-40B4-BE49-F238E27FC236}">
                <a16:creationId xmlns:a16="http://schemas.microsoft.com/office/drawing/2014/main" id="{020C0368-C744-397A-0562-2F07B5B332E5}"/>
              </a:ext>
            </a:extLst>
          </p:cNvPr>
          <p:cNvPicPr>
            <a:picLocks noChangeAspect="1"/>
          </p:cNvPicPr>
          <p:nvPr/>
        </p:nvPicPr>
        <p:blipFill>
          <a:blip r:embed="rId2"/>
          <a:stretch>
            <a:fillRect/>
          </a:stretch>
        </p:blipFill>
        <p:spPr>
          <a:xfrm>
            <a:off x="1223641" y="1520976"/>
            <a:ext cx="9744718" cy="5200512"/>
          </a:xfrm>
          <a:prstGeom prst="rect">
            <a:avLst/>
          </a:prstGeom>
          <a:ln>
            <a:solidFill>
              <a:schemeClr val="tx1"/>
            </a:solidFill>
          </a:ln>
        </p:spPr>
      </p:pic>
    </p:spTree>
    <p:extLst>
      <p:ext uri="{BB962C8B-B14F-4D97-AF65-F5344CB8AC3E}">
        <p14:creationId xmlns:p14="http://schemas.microsoft.com/office/powerpoint/2010/main" val="3244435252"/>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2C1F37-24C1-5AC5-5426-06D0F44659BF}"/>
              </a:ext>
            </a:extLst>
          </p:cNvPr>
          <p:cNvSpPr txBox="1"/>
          <p:nvPr/>
        </p:nvSpPr>
        <p:spPr>
          <a:xfrm>
            <a:off x="1643270" y="675861"/>
            <a:ext cx="3276859" cy="646331"/>
          </a:xfrm>
          <a:prstGeom prst="rect">
            <a:avLst/>
          </a:prstGeom>
          <a:noFill/>
        </p:spPr>
        <p:txBody>
          <a:bodyPr wrap="none" rtlCol="0">
            <a:spAutoFit/>
          </a:bodyPr>
          <a:lstStyle/>
          <a:p>
            <a:r>
              <a:rPr lang="en-US" sz="3600" dirty="0">
                <a:latin typeface="Bookman Old Style" panose="02050604050505020204" pitchFamily="18" charset="0"/>
              </a:rPr>
              <a:t>Policy History</a:t>
            </a:r>
          </a:p>
        </p:txBody>
      </p:sp>
      <p:pic>
        <p:nvPicPr>
          <p:cNvPr id="6" name="Picture 5">
            <a:extLst>
              <a:ext uri="{FF2B5EF4-FFF2-40B4-BE49-F238E27FC236}">
                <a16:creationId xmlns:a16="http://schemas.microsoft.com/office/drawing/2014/main" id="{AA58FD3D-BECC-C4C4-B381-EF1071B45B6F}"/>
              </a:ext>
            </a:extLst>
          </p:cNvPr>
          <p:cNvPicPr>
            <a:picLocks noChangeAspect="1"/>
          </p:cNvPicPr>
          <p:nvPr/>
        </p:nvPicPr>
        <p:blipFill>
          <a:blip r:embed="rId2"/>
          <a:stretch>
            <a:fillRect/>
          </a:stretch>
        </p:blipFill>
        <p:spPr>
          <a:xfrm>
            <a:off x="1372652" y="1484244"/>
            <a:ext cx="9446695" cy="5034549"/>
          </a:xfrm>
          <a:prstGeom prst="rect">
            <a:avLst/>
          </a:prstGeom>
          <a:ln>
            <a:solidFill>
              <a:schemeClr val="tx1"/>
            </a:solidFill>
          </a:ln>
        </p:spPr>
      </p:pic>
    </p:spTree>
    <p:extLst>
      <p:ext uri="{BB962C8B-B14F-4D97-AF65-F5344CB8AC3E}">
        <p14:creationId xmlns:p14="http://schemas.microsoft.com/office/powerpoint/2010/main" val="1870852253"/>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0E89FA-CD4E-78C1-B543-1B813877DDAA}"/>
              </a:ext>
            </a:extLst>
          </p:cNvPr>
          <p:cNvSpPr txBox="1"/>
          <p:nvPr/>
        </p:nvSpPr>
        <p:spPr>
          <a:xfrm>
            <a:off x="1669774" y="649356"/>
            <a:ext cx="3656770" cy="646331"/>
          </a:xfrm>
          <a:prstGeom prst="rect">
            <a:avLst/>
          </a:prstGeom>
          <a:noFill/>
        </p:spPr>
        <p:txBody>
          <a:bodyPr wrap="none" rtlCol="0">
            <a:spAutoFit/>
          </a:bodyPr>
          <a:lstStyle/>
          <a:p>
            <a:r>
              <a:rPr lang="en-US" sz="3600" dirty="0">
                <a:latin typeface="Bookman Old Style" panose="02050604050505020204" pitchFamily="18" charset="0"/>
              </a:rPr>
              <a:t>Questions Page</a:t>
            </a:r>
          </a:p>
        </p:txBody>
      </p:sp>
      <p:pic>
        <p:nvPicPr>
          <p:cNvPr id="6" name="Picture 5">
            <a:extLst>
              <a:ext uri="{FF2B5EF4-FFF2-40B4-BE49-F238E27FC236}">
                <a16:creationId xmlns:a16="http://schemas.microsoft.com/office/drawing/2014/main" id="{4966CC05-EDA9-7F80-284C-3FE7120E33A5}"/>
              </a:ext>
            </a:extLst>
          </p:cNvPr>
          <p:cNvPicPr>
            <a:picLocks noChangeAspect="1"/>
          </p:cNvPicPr>
          <p:nvPr/>
        </p:nvPicPr>
        <p:blipFill>
          <a:blip r:embed="rId2"/>
          <a:stretch>
            <a:fillRect/>
          </a:stretch>
        </p:blipFill>
        <p:spPr>
          <a:xfrm>
            <a:off x="1232452" y="1391269"/>
            <a:ext cx="9939130" cy="5304265"/>
          </a:xfrm>
          <a:prstGeom prst="rect">
            <a:avLst/>
          </a:prstGeom>
          <a:ln>
            <a:solidFill>
              <a:schemeClr val="tx1"/>
            </a:solidFill>
          </a:ln>
        </p:spPr>
      </p:pic>
    </p:spTree>
    <p:extLst>
      <p:ext uri="{BB962C8B-B14F-4D97-AF65-F5344CB8AC3E}">
        <p14:creationId xmlns:p14="http://schemas.microsoft.com/office/powerpoint/2010/main" val="494988445"/>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F7D14F-245B-9DD9-ECC0-275BE0EAB1B7}"/>
              </a:ext>
            </a:extLst>
          </p:cNvPr>
          <p:cNvSpPr txBox="1"/>
          <p:nvPr/>
        </p:nvSpPr>
        <p:spPr>
          <a:xfrm>
            <a:off x="1683026" y="702365"/>
            <a:ext cx="3175869" cy="646331"/>
          </a:xfrm>
          <a:prstGeom prst="rect">
            <a:avLst/>
          </a:prstGeom>
          <a:noFill/>
        </p:spPr>
        <p:txBody>
          <a:bodyPr wrap="none" rtlCol="0">
            <a:spAutoFit/>
          </a:bodyPr>
          <a:lstStyle/>
          <a:p>
            <a:r>
              <a:rPr lang="en-US" sz="3600" dirty="0">
                <a:latin typeface="Bookman Old Style" panose="02050604050505020204" pitchFamily="18" charset="0"/>
              </a:rPr>
              <a:t>Junit Testing</a:t>
            </a:r>
          </a:p>
        </p:txBody>
      </p:sp>
      <p:pic>
        <p:nvPicPr>
          <p:cNvPr id="14" name="Picture 13">
            <a:extLst>
              <a:ext uri="{FF2B5EF4-FFF2-40B4-BE49-F238E27FC236}">
                <a16:creationId xmlns:a16="http://schemas.microsoft.com/office/drawing/2014/main" id="{07A1E8A0-4C66-3247-D380-1D02F08B6963}"/>
              </a:ext>
            </a:extLst>
          </p:cNvPr>
          <p:cNvPicPr>
            <a:picLocks noChangeAspect="1"/>
          </p:cNvPicPr>
          <p:nvPr/>
        </p:nvPicPr>
        <p:blipFill rotWithShape="1">
          <a:blip r:embed="rId3">
            <a:extLst>
              <a:ext uri="{28A0092B-C50C-407E-A947-70E740481C1C}">
                <a14:useLocalDpi xmlns:a14="http://schemas.microsoft.com/office/drawing/2010/main" val="0"/>
              </a:ext>
            </a:extLst>
          </a:blip>
          <a:srcRect b="26023"/>
          <a:stretch/>
        </p:blipFill>
        <p:spPr>
          <a:xfrm>
            <a:off x="324679" y="1547234"/>
            <a:ext cx="11542643" cy="2057357"/>
          </a:xfrm>
          <a:prstGeom prst="rect">
            <a:avLst/>
          </a:prstGeom>
          <a:ln>
            <a:solidFill>
              <a:schemeClr val="tx1"/>
            </a:solidFill>
          </a:ln>
        </p:spPr>
      </p:pic>
      <p:pic>
        <p:nvPicPr>
          <p:cNvPr id="16" name="Picture 15">
            <a:extLst>
              <a:ext uri="{FF2B5EF4-FFF2-40B4-BE49-F238E27FC236}">
                <a16:creationId xmlns:a16="http://schemas.microsoft.com/office/drawing/2014/main" id="{04350B01-19C5-4CFE-CE98-D2BBB43FB215}"/>
              </a:ext>
            </a:extLst>
          </p:cNvPr>
          <p:cNvPicPr>
            <a:picLocks noChangeAspect="1"/>
          </p:cNvPicPr>
          <p:nvPr/>
        </p:nvPicPr>
        <p:blipFill rotWithShape="1">
          <a:blip r:embed="rId4">
            <a:extLst>
              <a:ext uri="{28A0092B-C50C-407E-A947-70E740481C1C}">
                <a14:useLocalDpi xmlns:a14="http://schemas.microsoft.com/office/drawing/2010/main" val="0"/>
              </a:ext>
            </a:extLst>
          </a:blip>
          <a:srcRect b="38629"/>
          <a:stretch/>
        </p:blipFill>
        <p:spPr>
          <a:xfrm>
            <a:off x="324679" y="4349897"/>
            <a:ext cx="11583616" cy="1663191"/>
          </a:xfrm>
          <a:prstGeom prst="rect">
            <a:avLst/>
          </a:prstGeom>
          <a:ln>
            <a:solidFill>
              <a:schemeClr val="tx1"/>
            </a:solidFill>
          </a:ln>
        </p:spPr>
      </p:pic>
    </p:spTree>
    <p:extLst>
      <p:ext uri="{BB962C8B-B14F-4D97-AF65-F5344CB8AC3E}">
        <p14:creationId xmlns:p14="http://schemas.microsoft.com/office/powerpoint/2010/main" val="392478255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9A1289-DA88-AB7D-E21A-2F4418EE220D}"/>
              </a:ext>
            </a:extLst>
          </p:cNvPr>
          <p:cNvSpPr txBox="1"/>
          <p:nvPr/>
        </p:nvSpPr>
        <p:spPr>
          <a:xfrm flipH="1">
            <a:off x="1675736" y="675861"/>
            <a:ext cx="4632298" cy="646331"/>
          </a:xfrm>
          <a:prstGeom prst="rect">
            <a:avLst/>
          </a:prstGeom>
          <a:noFill/>
        </p:spPr>
        <p:txBody>
          <a:bodyPr wrap="square" rtlCol="0">
            <a:spAutoFit/>
          </a:bodyPr>
          <a:lstStyle/>
          <a:p>
            <a:r>
              <a:rPr lang="en-US" sz="3600" dirty="0">
                <a:latin typeface="Bookman Old Style" panose="02050604050505020204" pitchFamily="18" charset="0"/>
              </a:rPr>
              <a:t>Project Scope</a:t>
            </a:r>
          </a:p>
        </p:txBody>
      </p:sp>
      <p:sp>
        <p:nvSpPr>
          <p:cNvPr id="5" name="TextBox 4">
            <a:extLst>
              <a:ext uri="{FF2B5EF4-FFF2-40B4-BE49-F238E27FC236}">
                <a16:creationId xmlns:a16="http://schemas.microsoft.com/office/drawing/2014/main" id="{329F3349-B17C-DF37-0ACA-A235BFC3A580}"/>
              </a:ext>
            </a:extLst>
          </p:cNvPr>
          <p:cNvSpPr txBox="1"/>
          <p:nvPr/>
        </p:nvSpPr>
        <p:spPr>
          <a:xfrm>
            <a:off x="1437197" y="1484685"/>
            <a:ext cx="9522351" cy="3888629"/>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en-US" dirty="0">
                <a:latin typeface="Bookman Old Style" panose="02050604050505020204" pitchFamily="18" charset="0"/>
              </a:rPr>
              <a:t>Granting security to people.</a:t>
            </a:r>
          </a:p>
          <a:p>
            <a:pPr marL="285750" indent="-285750" algn="just">
              <a:lnSpc>
                <a:spcPct val="200000"/>
              </a:lnSpc>
              <a:buFont typeface="Wingdings" panose="05000000000000000000" pitchFamily="2" charset="2"/>
              <a:buChar char="Ø"/>
            </a:pPr>
            <a:r>
              <a:rPr lang="en-US" dirty="0">
                <a:latin typeface="Bookman Old Style" panose="02050604050505020204" pitchFamily="18" charset="0"/>
              </a:rPr>
              <a:t>Minimization of losses.</a:t>
            </a:r>
          </a:p>
          <a:p>
            <a:pPr marL="285750" indent="-285750" algn="just">
              <a:lnSpc>
                <a:spcPct val="200000"/>
              </a:lnSpc>
              <a:buFont typeface="Wingdings" panose="05000000000000000000" pitchFamily="2" charset="2"/>
              <a:buChar char="Ø"/>
            </a:pPr>
            <a:r>
              <a:rPr lang="en-US" dirty="0">
                <a:latin typeface="Bookman Old Style" panose="02050604050505020204" pitchFamily="18" charset="0"/>
              </a:rPr>
              <a:t>Diversifying the risk.</a:t>
            </a:r>
          </a:p>
          <a:p>
            <a:pPr marL="285750" indent="-285750" algn="just">
              <a:lnSpc>
                <a:spcPct val="200000"/>
              </a:lnSpc>
              <a:buFont typeface="Wingdings" panose="05000000000000000000" pitchFamily="2" charset="2"/>
              <a:buChar char="Ø"/>
            </a:pPr>
            <a:r>
              <a:rPr lang="en-US" dirty="0">
                <a:latin typeface="Bookman Old Style" panose="02050604050505020204" pitchFamily="18" charset="0"/>
              </a:rPr>
              <a:t>Covers term insurance.</a:t>
            </a:r>
          </a:p>
          <a:p>
            <a:pPr marL="285750" indent="-285750" algn="just">
              <a:lnSpc>
                <a:spcPct val="200000"/>
              </a:lnSpc>
              <a:buFont typeface="Wingdings" panose="05000000000000000000" pitchFamily="2" charset="2"/>
              <a:buChar char="Ø"/>
            </a:pPr>
            <a:r>
              <a:rPr lang="en-US" dirty="0">
                <a:latin typeface="Bookman Old Style" panose="02050604050505020204" pitchFamily="18" charset="0"/>
              </a:rPr>
              <a:t>To increase the habit of long term savings.</a:t>
            </a:r>
          </a:p>
          <a:p>
            <a:pPr marL="285750" indent="-285750" algn="just">
              <a:lnSpc>
                <a:spcPct val="200000"/>
              </a:lnSpc>
              <a:buFont typeface="Wingdings" panose="05000000000000000000" pitchFamily="2" charset="2"/>
              <a:buChar char="Ø"/>
            </a:pPr>
            <a:r>
              <a:rPr lang="en-US" dirty="0">
                <a:latin typeface="Bookman Old Style" panose="02050604050505020204" pitchFamily="18" charset="0"/>
              </a:rPr>
              <a:t>To offer income protection even while employed.</a:t>
            </a:r>
          </a:p>
          <a:p>
            <a:pPr marL="285750" indent="-285750" algn="just">
              <a:lnSpc>
                <a:spcPct val="200000"/>
              </a:lnSpc>
              <a:buFont typeface="Wingdings" panose="05000000000000000000" pitchFamily="2" charset="2"/>
              <a:buChar char="Ø"/>
            </a:pPr>
            <a:r>
              <a:rPr lang="en-US" dirty="0">
                <a:latin typeface="Bookman Old Style" panose="02050604050505020204" pitchFamily="18" charset="0"/>
              </a:rPr>
              <a:t>To safeguard the rights and interest of the insuring people.</a:t>
            </a:r>
          </a:p>
        </p:txBody>
      </p:sp>
    </p:spTree>
    <p:extLst>
      <p:ext uri="{BB962C8B-B14F-4D97-AF65-F5344CB8AC3E}">
        <p14:creationId xmlns:p14="http://schemas.microsoft.com/office/powerpoint/2010/main" val="3824157266"/>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1AE5C5-C83A-7112-05B2-D8A64A99780C}"/>
              </a:ext>
            </a:extLst>
          </p:cNvPr>
          <p:cNvSpPr txBox="1"/>
          <p:nvPr/>
        </p:nvSpPr>
        <p:spPr>
          <a:xfrm>
            <a:off x="1630017" y="702365"/>
            <a:ext cx="3175869" cy="646331"/>
          </a:xfrm>
          <a:prstGeom prst="rect">
            <a:avLst/>
          </a:prstGeom>
          <a:noFill/>
        </p:spPr>
        <p:txBody>
          <a:bodyPr wrap="none" rtlCol="0">
            <a:spAutoFit/>
          </a:bodyPr>
          <a:lstStyle/>
          <a:p>
            <a:r>
              <a:rPr lang="en-US" sz="3600" dirty="0">
                <a:latin typeface="Bookman Old Style" panose="02050604050505020204" pitchFamily="18" charset="0"/>
              </a:rPr>
              <a:t>Junit Testing</a:t>
            </a:r>
          </a:p>
        </p:txBody>
      </p:sp>
      <p:pic>
        <p:nvPicPr>
          <p:cNvPr id="6" name="Picture 5">
            <a:extLst>
              <a:ext uri="{FF2B5EF4-FFF2-40B4-BE49-F238E27FC236}">
                <a16:creationId xmlns:a16="http://schemas.microsoft.com/office/drawing/2014/main" id="{EDE5D2BA-7ACD-F42C-BED1-C8A59D840356}"/>
              </a:ext>
            </a:extLst>
          </p:cNvPr>
          <p:cNvPicPr>
            <a:picLocks noChangeAspect="1"/>
          </p:cNvPicPr>
          <p:nvPr/>
        </p:nvPicPr>
        <p:blipFill rotWithShape="1">
          <a:blip r:embed="rId2">
            <a:extLst>
              <a:ext uri="{28A0092B-C50C-407E-A947-70E740481C1C}">
                <a14:useLocalDpi xmlns:a14="http://schemas.microsoft.com/office/drawing/2010/main" val="0"/>
              </a:ext>
            </a:extLst>
          </a:blip>
          <a:srcRect b="14801"/>
          <a:stretch/>
        </p:blipFill>
        <p:spPr>
          <a:xfrm>
            <a:off x="597240" y="1634528"/>
            <a:ext cx="11303213" cy="2237797"/>
          </a:xfrm>
          <a:prstGeom prst="rect">
            <a:avLst/>
          </a:prstGeom>
          <a:ln>
            <a:solidFill>
              <a:schemeClr val="tx1"/>
            </a:solidFill>
          </a:ln>
        </p:spPr>
      </p:pic>
      <p:pic>
        <p:nvPicPr>
          <p:cNvPr id="8" name="Picture 7">
            <a:extLst>
              <a:ext uri="{FF2B5EF4-FFF2-40B4-BE49-F238E27FC236}">
                <a16:creationId xmlns:a16="http://schemas.microsoft.com/office/drawing/2014/main" id="{C9C87E7F-1CCE-4886-5A0E-F67D1AA80499}"/>
              </a:ext>
            </a:extLst>
          </p:cNvPr>
          <p:cNvPicPr>
            <a:picLocks noChangeAspect="1"/>
          </p:cNvPicPr>
          <p:nvPr/>
        </p:nvPicPr>
        <p:blipFill rotWithShape="1">
          <a:blip r:embed="rId3">
            <a:extLst>
              <a:ext uri="{28A0092B-C50C-407E-A947-70E740481C1C}">
                <a14:useLocalDpi xmlns:a14="http://schemas.microsoft.com/office/drawing/2010/main" val="0"/>
              </a:ext>
            </a:extLst>
          </a:blip>
          <a:srcRect b="34355"/>
          <a:stretch/>
        </p:blipFill>
        <p:spPr>
          <a:xfrm>
            <a:off x="597240" y="4361201"/>
            <a:ext cx="11303213" cy="1724542"/>
          </a:xfrm>
          <a:prstGeom prst="rect">
            <a:avLst/>
          </a:prstGeom>
          <a:ln>
            <a:solidFill>
              <a:schemeClr val="tx1"/>
            </a:solidFill>
          </a:ln>
        </p:spPr>
      </p:pic>
    </p:spTree>
    <p:extLst>
      <p:ext uri="{BB962C8B-B14F-4D97-AF65-F5344CB8AC3E}">
        <p14:creationId xmlns:p14="http://schemas.microsoft.com/office/powerpoint/2010/main" val="2738870545"/>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F43440-019C-30F3-29A2-799DA086810B}"/>
              </a:ext>
            </a:extLst>
          </p:cNvPr>
          <p:cNvSpPr txBox="1"/>
          <p:nvPr/>
        </p:nvSpPr>
        <p:spPr>
          <a:xfrm>
            <a:off x="1709530" y="675861"/>
            <a:ext cx="2299027" cy="646331"/>
          </a:xfrm>
          <a:prstGeom prst="rect">
            <a:avLst/>
          </a:prstGeom>
          <a:noFill/>
        </p:spPr>
        <p:txBody>
          <a:bodyPr wrap="none" rtlCol="0">
            <a:spAutoFit/>
          </a:bodyPr>
          <a:lstStyle/>
          <a:p>
            <a:r>
              <a:rPr lang="en-US" sz="3600" dirty="0">
                <a:latin typeface="Bookman Old Style" panose="02050604050505020204" pitchFamily="18" charset="0"/>
              </a:rPr>
              <a:t>Postman </a:t>
            </a:r>
          </a:p>
        </p:txBody>
      </p:sp>
      <p:pic>
        <p:nvPicPr>
          <p:cNvPr id="10" name="Picture 9">
            <a:extLst>
              <a:ext uri="{FF2B5EF4-FFF2-40B4-BE49-F238E27FC236}">
                <a16:creationId xmlns:a16="http://schemas.microsoft.com/office/drawing/2014/main" id="{79877E26-9E0C-9384-AED9-D328C1C8EE63}"/>
              </a:ext>
            </a:extLst>
          </p:cNvPr>
          <p:cNvPicPr>
            <a:picLocks noChangeAspect="1"/>
          </p:cNvPicPr>
          <p:nvPr/>
        </p:nvPicPr>
        <p:blipFill rotWithShape="1">
          <a:blip r:embed="rId2">
            <a:extLst>
              <a:ext uri="{28A0092B-C50C-407E-A947-70E740481C1C}">
                <a14:useLocalDpi xmlns:a14="http://schemas.microsoft.com/office/drawing/2010/main" val="0"/>
              </a:ext>
            </a:extLst>
          </a:blip>
          <a:srcRect l="24414" t="23342"/>
          <a:stretch/>
        </p:blipFill>
        <p:spPr>
          <a:xfrm>
            <a:off x="1057990" y="1926452"/>
            <a:ext cx="4892236" cy="3528170"/>
          </a:xfrm>
          <a:prstGeom prst="rect">
            <a:avLst/>
          </a:prstGeom>
          <a:ln>
            <a:solidFill>
              <a:schemeClr val="tx1"/>
            </a:solidFill>
          </a:ln>
        </p:spPr>
      </p:pic>
      <p:pic>
        <p:nvPicPr>
          <p:cNvPr id="11" name="Picture 10">
            <a:extLst>
              <a:ext uri="{FF2B5EF4-FFF2-40B4-BE49-F238E27FC236}">
                <a16:creationId xmlns:a16="http://schemas.microsoft.com/office/drawing/2014/main" id="{3DC70C60-7221-380F-5604-EFFD6A0F7128}"/>
              </a:ext>
            </a:extLst>
          </p:cNvPr>
          <p:cNvPicPr>
            <a:picLocks noChangeAspect="1"/>
          </p:cNvPicPr>
          <p:nvPr/>
        </p:nvPicPr>
        <p:blipFill rotWithShape="1">
          <a:blip r:embed="rId3">
            <a:extLst>
              <a:ext uri="{28A0092B-C50C-407E-A947-70E740481C1C}">
                <a14:useLocalDpi xmlns:a14="http://schemas.microsoft.com/office/drawing/2010/main" val="0"/>
              </a:ext>
            </a:extLst>
          </a:blip>
          <a:srcRect l="984" t="22754" r="230" b="16301"/>
          <a:stretch/>
        </p:blipFill>
        <p:spPr>
          <a:xfrm>
            <a:off x="6442950" y="1926453"/>
            <a:ext cx="5091454" cy="3528170"/>
          </a:xfrm>
          <a:prstGeom prst="rect">
            <a:avLst/>
          </a:prstGeom>
          <a:ln>
            <a:solidFill>
              <a:schemeClr val="tx1"/>
            </a:solidFill>
          </a:ln>
        </p:spPr>
      </p:pic>
    </p:spTree>
    <p:extLst>
      <p:ext uri="{BB962C8B-B14F-4D97-AF65-F5344CB8AC3E}">
        <p14:creationId xmlns:p14="http://schemas.microsoft.com/office/powerpoint/2010/main" val="2906133251"/>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A966B9-0BE7-88CE-0817-E3476AA03C0D}"/>
              </a:ext>
            </a:extLst>
          </p:cNvPr>
          <p:cNvSpPr txBox="1"/>
          <p:nvPr/>
        </p:nvSpPr>
        <p:spPr>
          <a:xfrm>
            <a:off x="1669774" y="662609"/>
            <a:ext cx="2299027" cy="646331"/>
          </a:xfrm>
          <a:prstGeom prst="rect">
            <a:avLst/>
          </a:prstGeom>
          <a:noFill/>
        </p:spPr>
        <p:txBody>
          <a:bodyPr wrap="none" rtlCol="0">
            <a:spAutoFit/>
          </a:bodyPr>
          <a:lstStyle/>
          <a:p>
            <a:r>
              <a:rPr lang="en-US" sz="3600" dirty="0">
                <a:latin typeface="Bookman Old Style" panose="02050604050505020204" pitchFamily="18" charset="0"/>
              </a:rPr>
              <a:t>Postman </a:t>
            </a:r>
          </a:p>
        </p:txBody>
      </p:sp>
      <p:pic>
        <p:nvPicPr>
          <p:cNvPr id="6" name="Picture 5">
            <a:extLst>
              <a:ext uri="{FF2B5EF4-FFF2-40B4-BE49-F238E27FC236}">
                <a16:creationId xmlns:a16="http://schemas.microsoft.com/office/drawing/2014/main" id="{8651A737-7322-03DE-AD4C-6365C2E80625}"/>
              </a:ext>
            </a:extLst>
          </p:cNvPr>
          <p:cNvPicPr>
            <a:picLocks noChangeAspect="1"/>
          </p:cNvPicPr>
          <p:nvPr/>
        </p:nvPicPr>
        <p:blipFill rotWithShape="1">
          <a:blip r:embed="rId2">
            <a:extLst>
              <a:ext uri="{28A0092B-C50C-407E-A947-70E740481C1C}">
                <a14:useLocalDpi xmlns:a14="http://schemas.microsoft.com/office/drawing/2010/main" val="0"/>
              </a:ext>
            </a:extLst>
          </a:blip>
          <a:srcRect l="24677" t="17071" b="51903"/>
          <a:stretch/>
        </p:blipFill>
        <p:spPr>
          <a:xfrm>
            <a:off x="818434" y="1952957"/>
            <a:ext cx="5091454" cy="3524250"/>
          </a:xfrm>
          <a:prstGeom prst="rect">
            <a:avLst/>
          </a:prstGeom>
          <a:ln>
            <a:solidFill>
              <a:schemeClr val="tx1"/>
            </a:solidFill>
          </a:ln>
        </p:spPr>
      </p:pic>
      <p:pic>
        <p:nvPicPr>
          <p:cNvPr id="13" name="Picture 12">
            <a:extLst>
              <a:ext uri="{FF2B5EF4-FFF2-40B4-BE49-F238E27FC236}">
                <a16:creationId xmlns:a16="http://schemas.microsoft.com/office/drawing/2014/main" id="{628BFA4F-9DAE-0203-C59D-C22D4FC0A213}"/>
              </a:ext>
            </a:extLst>
          </p:cNvPr>
          <p:cNvPicPr>
            <a:picLocks noChangeAspect="1"/>
          </p:cNvPicPr>
          <p:nvPr/>
        </p:nvPicPr>
        <p:blipFill>
          <a:blip r:embed="rId3"/>
          <a:stretch>
            <a:fillRect/>
          </a:stretch>
        </p:blipFill>
        <p:spPr>
          <a:xfrm>
            <a:off x="6522347" y="1952958"/>
            <a:ext cx="5285340" cy="3524250"/>
          </a:xfrm>
          <a:prstGeom prst="rect">
            <a:avLst/>
          </a:prstGeom>
          <a:ln>
            <a:solidFill>
              <a:schemeClr val="tx1"/>
            </a:solidFill>
          </a:ln>
        </p:spPr>
      </p:pic>
    </p:spTree>
    <p:extLst>
      <p:ext uri="{BB962C8B-B14F-4D97-AF65-F5344CB8AC3E}">
        <p14:creationId xmlns:p14="http://schemas.microsoft.com/office/powerpoint/2010/main" val="980342031"/>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A4000F-DCA7-4578-4F82-A6E13DCEF94B}"/>
              </a:ext>
            </a:extLst>
          </p:cNvPr>
          <p:cNvPicPr>
            <a:picLocks noChangeAspect="1"/>
          </p:cNvPicPr>
          <p:nvPr/>
        </p:nvPicPr>
        <p:blipFill>
          <a:blip r:embed="rId2"/>
          <a:stretch>
            <a:fillRect/>
          </a:stretch>
        </p:blipFill>
        <p:spPr>
          <a:xfrm>
            <a:off x="2383209" y="1693378"/>
            <a:ext cx="6018670" cy="4747177"/>
          </a:xfrm>
          <a:prstGeom prst="rect">
            <a:avLst/>
          </a:prstGeom>
          <a:ln>
            <a:solidFill>
              <a:schemeClr val="tx1"/>
            </a:solidFill>
          </a:ln>
        </p:spPr>
      </p:pic>
      <p:sp>
        <p:nvSpPr>
          <p:cNvPr id="5" name="TextBox 4">
            <a:extLst>
              <a:ext uri="{FF2B5EF4-FFF2-40B4-BE49-F238E27FC236}">
                <a16:creationId xmlns:a16="http://schemas.microsoft.com/office/drawing/2014/main" id="{EFF6480F-E286-C8E4-72DF-CA5617E71050}"/>
              </a:ext>
            </a:extLst>
          </p:cNvPr>
          <p:cNvSpPr txBox="1"/>
          <p:nvPr/>
        </p:nvSpPr>
        <p:spPr>
          <a:xfrm>
            <a:off x="1710773" y="662609"/>
            <a:ext cx="2299027" cy="646331"/>
          </a:xfrm>
          <a:prstGeom prst="rect">
            <a:avLst/>
          </a:prstGeom>
          <a:noFill/>
        </p:spPr>
        <p:txBody>
          <a:bodyPr wrap="none" rtlCol="0">
            <a:spAutoFit/>
          </a:bodyPr>
          <a:lstStyle/>
          <a:p>
            <a:r>
              <a:rPr lang="en-US" sz="3600" dirty="0">
                <a:latin typeface="Bookman Old Style" panose="02050604050505020204" pitchFamily="18" charset="0"/>
              </a:rPr>
              <a:t>Postman </a:t>
            </a:r>
          </a:p>
        </p:txBody>
      </p:sp>
    </p:spTree>
    <p:extLst>
      <p:ext uri="{BB962C8B-B14F-4D97-AF65-F5344CB8AC3E}">
        <p14:creationId xmlns:p14="http://schemas.microsoft.com/office/powerpoint/2010/main" val="2804989487"/>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3E6C8C-7A72-8494-F6C3-425C8B2DE497}"/>
              </a:ext>
            </a:extLst>
          </p:cNvPr>
          <p:cNvSpPr txBox="1"/>
          <p:nvPr/>
        </p:nvSpPr>
        <p:spPr>
          <a:xfrm flipH="1">
            <a:off x="1702242" y="675860"/>
            <a:ext cx="3373341" cy="646331"/>
          </a:xfrm>
          <a:prstGeom prst="rect">
            <a:avLst/>
          </a:prstGeom>
          <a:noFill/>
        </p:spPr>
        <p:txBody>
          <a:bodyPr wrap="square" rtlCol="0">
            <a:spAutoFit/>
          </a:bodyPr>
          <a:lstStyle/>
          <a:p>
            <a:r>
              <a:rPr lang="en-US" sz="3600" dirty="0">
                <a:latin typeface="Bookman Old Style" panose="02050604050505020204" pitchFamily="18" charset="0"/>
              </a:rPr>
              <a:t>Advantages </a:t>
            </a:r>
          </a:p>
        </p:txBody>
      </p:sp>
      <p:sp>
        <p:nvSpPr>
          <p:cNvPr id="5" name="TextBox 4">
            <a:extLst>
              <a:ext uri="{FF2B5EF4-FFF2-40B4-BE49-F238E27FC236}">
                <a16:creationId xmlns:a16="http://schemas.microsoft.com/office/drawing/2014/main" id="{79540B98-D50D-F2A5-C8D9-8A60D59B249F}"/>
              </a:ext>
            </a:extLst>
          </p:cNvPr>
          <p:cNvSpPr txBox="1"/>
          <p:nvPr/>
        </p:nvSpPr>
        <p:spPr>
          <a:xfrm>
            <a:off x="1358348" y="1566389"/>
            <a:ext cx="9475304" cy="4615751"/>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dirty="0">
                <a:latin typeface="Bookman Old Style" panose="02050604050505020204" pitchFamily="18" charset="0"/>
              </a:rPr>
              <a:t>The system helps maintain accurate and up-to-date records of policies and client information, reducing errors and improving data integrity. </a:t>
            </a:r>
          </a:p>
          <a:p>
            <a:pPr marL="285750" indent="-285750" algn="just">
              <a:lnSpc>
                <a:spcPct val="150000"/>
              </a:lnSpc>
              <a:buFont typeface="Wingdings" panose="05000000000000000000" pitchFamily="2" charset="2"/>
              <a:buChar char="Ø"/>
            </a:pPr>
            <a:r>
              <a:rPr lang="en-US" dirty="0">
                <a:latin typeface="Bookman Old Style" panose="02050604050505020204" pitchFamily="18" charset="0"/>
              </a:rPr>
              <a:t>Online services provide clients with 24/7 access to their policy information and services, increasing customer satisfaction.</a:t>
            </a:r>
          </a:p>
          <a:p>
            <a:pPr marL="285750" indent="-285750" algn="just">
              <a:lnSpc>
                <a:spcPct val="150000"/>
              </a:lnSpc>
              <a:buFont typeface="Wingdings" panose="05000000000000000000" pitchFamily="2" charset="2"/>
              <a:buChar char="Ø"/>
            </a:pPr>
            <a:r>
              <a:rPr lang="en-US" dirty="0">
                <a:latin typeface="Bookman Old Style" panose="02050604050505020204" pitchFamily="18" charset="0"/>
              </a:rPr>
              <a:t>The system offers a convenient and efficient way to manage insurance operations, saving time and effort for both the insurance company and its clients. </a:t>
            </a:r>
          </a:p>
          <a:p>
            <a:pPr marL="285750" indent="-285750" algn="just">
              <a:lnSpc>
                <a:spcPct val="150000"/>
              </a:lnSpc>
              <a:buFont typeface="Wingdings" panose="05000000000000000000" pitchFamily="2" charset="2"/>
              <a:buChar char="Ø"/>
            </a:pPr>
            <a:r>
              <a:rPr lang="en-US" dirty="0">
                <a:latin typeface="Bookman Old Style" panose="02050604050505020204" pitchFamily="18" charset="0"/>
              </a:rPr>
              <a:t>Automation and efficient record-keeping can lead to cost savings by reducing the need for manual data entry and paperwork.</a:t>
            </a:r>
          </a:p>
          <a:p>
            <a:pPr marL="285750" indent="-285750" algn="just">
              <a:lnSpc>
                <a:spcPct val="150000"/>
              </a:lnSpc>
              <a:buFont typeface="Wingdings" panose="05000000000000000000" pitchFamily="2" charset="2"/>
              <a:buChar char="Ø"/>
            </a:pPr>
            <a:r>
              <a:rPr lang="en-US" dirty="0">
                <a:latin typeface="Bookman Old Style" panose="02050604050505020204" pitchFamily="18" charset="0"/>
              </a:rPr>
              <a:t>The ability to create and edit policies easily allows for greater flexibility in serving the needs of both new and existing clients.</a:t>
            </a:r>
          </a:p>
        </p:txBody>
      </p:sp>
    </p:spTree>
    <p:extLst>
      <p:ext uri="{BB962C8B-B14F-4D97-AF65-F5344CB8AC3E}">
        <p14:creationId xmlns:p14="http://schemas.microsoft.com/office/powerpoint/2010/main" val="413027615"/>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F80ECF3-F336-008D-7509-67F49F94D644}"/>
              </a:ext>
            </a:extLst>
          </p:cNvPr>
          <p:cNvSpPr txBox="1"/>
          <p:nvPr/>
        </p:nvSpPr>
        <p:spPr>
          <a:xfrm>
            <a:off x="1656521" y="662609"/>
            <a:ext cx="3204723" cy="646331"/>
          </a:xfrm>
          <a:prstGeom prst="rect">
            <a:avLst/>
          </a:prstGeom>
          <a:noFill/>
        </p:spPr>
        <p:txBody>
          <a:bodyPr wrap="none" rtlCol="0">
            <a:spAutoFit/>
          </a:bodyPr>
          <a:lstStyle/>
          <a:p>
            <a:r>
              <a:rPr lang="en-US" sz="3600" dirty="0">
                <a:latin typeface="Bookman Old Style" panose="02050604050505020204" pitchFamily="18" charset="0"/>
              </a:rPr>
              <a:t>Future Scope</a:t>
            </a:r>
          </a:p>
        </p:txBody>
      </p:sp>
      <p:sp>
        <p:nvSpPr>
          <p:cNvPr id="5" name="TextBox 4">
            <a:extLst>
              <a:ext uri="{FF2B5EF4-FFF2-40B4-BE49-F238E27FC236}">
                <a16:creationId xmlns:a16="http://schemas.microsoft.com/office/drawing/2014/main" id="{2B796520-9E32-5CB4-FAE9-720F9C39BF27}"/>
              </a:ext>
            </a:extLst>
          </p:cNvPr>
          <p:cNvSpPr txBox="1"/>
          <p:nvPr/>
        </p:nvSpPr>
        <p:spPr>
          <a:xfrm>
            <a:off x="1431234" y="1537252"/>
            <a:ext cx="7540487" cy="2666499"/>
          </a:xfrm>
          <a:prstGeom prst="rect">
            <a:avLst/>
          </a:prstGeom>
          <a:noFill/>
        </p:spPr>
        <p:txBody>
          <a:bodyPr wrap="square" rtlCol="0">
            <a:spAutoFit/>
          </a:bodyPr>
          <a:lstStyle/>
          <a:p>
            <a:pPr marL="342900" lvl="0" indent="-342900" algn="just" rtl="0">
              <a:lnSpc>
                <a:spcPct val="150000"/>
              </a:lnSpc>
              <a:spcBef>
                <a:spcPts val="0"/>
              </a:spcBef>
              <a:spcAft>
                <a:spcPts val="0"/>
              </a:spcAft>
              <a:buSzPts val="2240"/>
              <a:buFont typeface="Wingdings" panose="05000000000000000000" pitchFamily="2" charset="2"/>
              <a:buChar char="Ø"/>
            </a:pPr>
            <a:r>
              <a:rPr lang="en-US" dirty="0">
                <a:latin typeface="Bookman Old Style" panose="02050604050505020204" pitchFamily="18" charset="0"/>
                <a:cs typeface="Times New Roman"/>
                <a:sym typeface="Times New Roman"/>
              </a:rPr>
              <a:t>Add payment methods for our application. </a:t>
            </a:r>
            <a:endParaRPr lang="en-US" dirty="0">
              <a:latin typeface="Bookman Old Style" panose="02050604050505020204" pitchFamily="18" charset="0"/>
            </a:endParaRPr>
          </a:p>
          <a:p>
            <a:pPr marL="342900" indent="-342900" algn="just">
              <a:lnSpc>
                <a:spcPct val="150000"/>
              </a:lnSpc>
              <a:buSzPts val="2240"/>
              <a:buFont typeface="Wingdings" panose="05000000000000000000" pitchFamily="2" charset="2"/>
              <a:buChar char="Ø"/>
            </a:pPr>
            <a:r>
              <a:rPr lang="en-IN" dirty="0">
                <a:effectLst/>
                <a:latin typeface="Bookman Old Style" panose="02050604050505020204" pitchFamily="18" charset="0"/>
                <a:ea typeface="Calibri" panose="020F0502020204030204" pitchFamily="34" charset="0"/>
                <a:cs typeface="Times New Roman" panose="02020603050405020304" pitchFamily="18" charset="0"/>
              </a:rPr>
              <a:t>The administrator can add and remove policy into the database on a weekly basis.</a:t>
            </a:r>
          </a:p>
          <a:p>
            <a:pPr marL="342900" indent="-342900" algn="just">
              <a:lnSpc>
                <a:spcPct val="150000"/>
              </a:lnSpc>
              <a:buSzPts val="2240"/>
              <a:buFont typeface="Wingdings" panose="05000000000000000000" pitchFamily="2" charset="2"/>
              <a:buChar char="Ø"/>
            </a:pPr>
            <a:r>
              <a:rPr lang="en-IN" dirty="0">
                <a:effectLst/>
                <a:latin typeface="Bookman Old Style" panose="02050604050505020204" pitchFamily="18" charset="0"/>
                <a:ea typeface="Calibri" panose="020F0502020204030204" pitchFamily="34" charset="0"/>
                <a:cs typeface="Times New Roman" panose="02020603050405020304" pitchFamily="18" charset="0"/>
              </a:rPr>
              <a:t>Promotional Emails.</a:t>
            </a:r>
          </a:p>
          <a:p>
            <a:pPr marL="285750" indent="-285750" algn="just">
              <a:lnSpc>
                <a:spcPct val="150000"/>
              </a:lnSpc>
              <a:buSzPts val="2240"/>
              <a:buFont typeface="Wingdings" panose="05000000000000000000" pitchFamily="2" charset="2"/>
              <a:buChar char="Ø"/>
            </a:pPr>
            <a:endParaRPr lang="en-IN" dirty="0">
              <a:effectLst/>
              <a:latin typeface="Bookman Old Style" panose="02050604050505020204" pitchFamily="18" charset="0"/>
              <a:ea typeface="Calibri" panose="020F0502020204030204" pitchFamily="34" charset="0"/>
              <a:cs typeface="Times New Roman" panose="02020603050405020304" pitchFamily="18" charset="0"/>
            </a:endParaRPr>
          </a:p>
          <a:p>
            <a:pPr marL="285750" lvl="0" indent="-285750" algn="just" rtl="0">
              <a:lnSpc>
                <a:spcPct val="150000"/>
              </a:lnSpc>
              <a:spcBef>
                <a:spcPts val="1000"/>
              </a:spcBef>
              <a:spcAft>
                <a:spcPts val="0"/>
              </a:spcAft>
              <a:buSzPts val="2240"/>
              <a:buFont typeface="Wingdings" panose="05000000000000000000" pitchFamily="2" charset="2"/>
              <a:buChar char="Ø"/>
            </a:pPr>
            <a:endParaRPr lang="en-IN" dirty="0">
              <a:latin typeface="Bookman Old Style" panose="02050604050505020204" pitchFamily="18" charset="0"/>
            </a:endParaRPr>
          </a:p>
        </p:txBody>
      </p:sp>
    </p:spTree>
    <p:extLst>
      <p:ext uri="{BB962C8B-B14F-4D97-AF65-F5344CB8AC3E}">
        <p14:creationId xmlns:p14="http://schemas.microsoft.com/office/powerpoint/2010/main" val="2848729018"/>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8023B7-E0E0-C355-5B6C-CAF942655C55}"/>
              </a:ext>
            </a:extLst>
          </p:cNvPr>
          <p:cNvSpPr txBox="1"/>
          <p:nvPr/>
        </p:nvSpPr>
        <p:spPr>
          <a:xfrm>
            <a:off x="1709530" y="636104"/>
            <a:ext cx="3180522" cy="646331"/>
          </a:xfrm>
          <a:prstGeom prst="rect">
            <a:avLst/>
          </a:prstGeom>
          <a:noFill/>
        </p:spPr>
        <p:txBody>
          <a:bodyPr wrap="square" rtlCol="0">
            <a:spAutoFit/>
          </a:bodyPr>
          <a:lstStyle/>
          <a:p>
            <a:r>
              <a:rPr lang="en-US" sz="3600" dirty="0">
                <a:latin typeface="Bookman Old Style" panose="02050604050505020204" pitchFamily="18" charset="0"/>
              </a:rPr>
              <a:t>Conclusion</a:t>
            </a:r>
          </a:p>
        </p:txBody>
      </p:sp>
      <p:sp>
        <p:nvSpPr>
          <p:cNvPr id="5" name="TextBox 4">
            <a:extLst>
              <a:ext uri="{FF2B5EF4-FFF2-40B4-BE49-F238E27FC236}">
                <a16:creationId xmlns:a16="http://schemas.microsoft.com/office/drawing/2014/main" id="{6F2D722C-5934-6543-6074-0CF299DAA542}"/>
              </a:ext>
            </a:extLst>
          </p:cNvPr>
          <p:cNvSpPr txBox="1"/>
          <p:nvPr/>
        </p:nvSpPr>
        <p:spPr>
          <a:xfrm>
            <a:off x="1364974" y="1497496"/>
            <a:ext cx="9077740" cy="1707262"/>
          </a:xfrm>
          <a:prstGeom prst="rect">
            <a:avLst/>
          </a:prstGeom>
          <a:noFill/>
        </p:spPr>
        <p:txBody>
          <a:bodyPr wrap="square" rtlCol="0">
            <a:spAutoFit/>
          </a:bodyPr>
          <a:lstStyle/>
          <a:p>
            <a:pPr algn="just">
              <a:lnSpc>
                <a:spcPct val="150000"/>
              </a:lnSpc>
            </a:pPr>
            <a:r>
              <a:rPr lang="en-US" dirty="0">
                <a:latin typeface="Bookman Old Style" panose="02050604050505020204" pitchFamily="18" charset="0"/>
              </a:rPr>
              <a:t>Finally, this Insurance Policy Management System represents a significant advancement in the insurance industry, offering benefits to both insurance companies and their policyholders by simplifying and modernizing the insurance process.</a:t>
            </a:r>
          </a:p>
        </p:txBody>
      </p:sp>
    </p:spTree>
    <p:extLst>
      <p:ext uri="{BB962C8B-B14F-4D97-AF65-F5344CB8AC3E}">
        <p14:creationId xmlns:p14="http://schemas.microsoft.com/office/powerpoint/2010/main" val="3537778055"/>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345E7-377D-C51A-9467-395D4044B6C9}"/>
              </a:ext>
            </a:extLst>
          </p:cNvPr>
          <p:cNvSpPr>
            <a:spLocks noGrp="1"/>
          </p:cNvSpPr>
          <p:nvPr>
            <p:ph type="title"/>
          </p:nvPr>
        </p:nvSpPr>
        <p:spPr/>
        <p:txBody>
          <a:bodyPr>
            <a:normAutofit/>
          </a:bodyPr>
          <a:lstStyle/>
          <a:p>
            <a:pPr algn="r"/>
            <a:r>
              <a:rPr lang="en-US" sz="6000" dirty="0">
                <a:latin typeface="Bookman Old Style" panose="02050604050505020204" pitchFamily="18" charset="0"/>
              </a:rPr>
              <a:t>THANK YOU</a:t>
            </a:r>
          </a:p>
        </p:txBody>
      </p:sp>
    </p:spTree>
    <p:extLst>
      <p:ext uri="{BB962C8B-B14F-4D97-AF65-F5344CB8AC3E}">
        <p14:creationId xmlns:p14="http://schemas.microsoft.com/office/powerpoint/2010/main" val="312882546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E756FF-B3F4-1B9B-76E9-F8980E7F6A22}"/>
              </a:ext>
            </a:extLst>
          </p:cNvPr>
          <p:cNvSpPr txBox="1"/>
          <p:nvPr/>
        </p:nvSpPr>
        <p:spPr>
          <a:xfrm>
            <a:off x="2067339" y="768627"/>
            <a:ext cx="6268278" cy="646331"/>
          </a:xfrm>
          <a:prstGeom prst="rect">
            <a:avLst/>
          </a:prstGeom>
          <a:noFill/>
        </p:spPr>
        <p:txBody>
          <a:bodyPr wrap="square" rtlCol="0">
            <a:spAutoFit/>
          </a:bodyPr>
          <a:lstStyle/>
          <a:p>
            <a:r>
              <a:rPr lang="en-US" sz="3600" dirty="0">
                <a:latin typeface="Bookman Old Style" panose="02050604050505020204" pitchFamily="18" charset="0"/>
              </a:rPr>
              <a:t>Tools and Technologies:</a:t>
            </a:r>
          </a:p>
        </p:txBody>
      </p:sp>
      <p:sp>
        <p:nvSpPr>
          <p:cNvPr id="5" name="TextBox 4">
            <a:extLst>
              <a:ext uri="{FF2B5EF4-FFF2-40B4-BE49-F238E27FC236}">
                <a16:creationId xmlns:a16="http://schemas.microsoft.com/office/drawing/2014/main" id="{3AC3DC07-09D6-B480-C916-A0907E0AE905}"/>
              </a:ext>
            </a:extLst>
          </p:cNvPr>
          <p:cNvSpPr txBox="1"/>
          <p:nvPr/>
        </p:nvSpPr>
        <p:spPr>
          <a:xfrm>
            <a:off x="2067339" y="1749286"/>
            <a:ext cx="6626087" cy="1886799"/>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2000" dirty="0">
                <a:latin typeface="Bookman Old Style" panose="02050604050505020204" pitchFamily="18" charset="0"/>
              </a:rPr>
              <a:t>Front-End: Angular</a:t>
            </a:r>
          </a:p>
          <a:p>
            <a:pPr marL="285750" indent="-285750">
              <a:lnSpc>
                <a:spcPct val="150000"/>
              </a:lnSpc>
              <a:buFont typeface="Wingdings" panose="05000000000000000000" pitchFamily="2" charset="2"/>
              <a:buChar char="q"/>
            </a:pPr>
            <a:r>
              <a:rPr lang="en-US" sz="2000" dirty="0">
                <a:latin typeface="Bookman Old Style" panose="02050604050505020204" pitchFamily="18" charset="0"/>
              </a:rPr>
              <a:t>Server-side: Spring Boot</a:t>
            </a:r>
          </a:p>
          <a:p>
            <a:pPr marL="285750" indent="-285750">
              <a:lnSpc>
                <a:spcPct val="150000"/>
              </a:lnSpc>
              <a:buFont typeface="Wingdings" panose="05000000000000000000" pitchFamily="2" charset="2"/>
              <a:buChar char="q"/>
            </a:pPr>
            <a:r>
              <a:rPr lang="en-US" sz="2000" dirty="0">
                <a:latin typeface="Bookman Old Style" panose="02050604050505020204" pitchFamily="18" charset="0"/>
              </a:rPr>
              <a:t>Back-End: MYSQL, Hibernate</a:t>
            </a:r>
          </a:p>
          <a:p>
            <a:pPr marL="285750" indent="-285750">
              <a:lnSpc>
                <a:spcPct val="150000"/>
              </a:lnSpc>
              <a:buFont typeface="Wingdings" panose="05000000000000000000" pitchFamily="2" charset="2"/>
              <a:buChar char="q"/>
            </a:pPr>
            <a:r>
              <a:rPr lang="en-US" sz="2000" dirty="0">
                <a:latin typeface="Bookman Old Style" panose="02050604050505020204" pitchFamily="18" charset="0"/>
              </a:rPr>
              <a:t>Server: Tomcat</a:t>
            </a:r>
          </a:p>
        </p:txBody>
      </p:sp>
    </p:spTree>
    <p:extLst>
      <p:ext uri="{BB962C8B-B14F-4D97-AF65-F5344CB8AC3E}">
        <p14:creationId xmlns:p14="http://schemas.microsoft.com/office/powerpoint/2010/main" val="407059143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FAF353-EAB6-C4F9-C247-2FA0B555F10D}"/>
              </a:ext>
            </a:extLst>
          </p:cNvPr>
          <p:cNvSpPr txBox="1"/>
          <p:nvPr/>
        </p:nvSpPr>
        <p:spPr>
          <a:xfrm>
            <a:off x="1895061" y="662609"/>
            <a:ext cx="5009322" cy="646331"/>
          </a:xfrm>
          <a:prstGeom prst="rect">
            <a:avLst/>
          </a:prstGeom>
          <a:noFill/>
        </p:spPr>
        <p:txBody>
          <a:bodyPr wrap="square" rtlCol="0">
            <a:spAutoFit/>
          </a:bodyPr>
          <a:lstStyle/>
          <a:p>
            <a:r>
              <a:rPr lang="en-US" sz="3600" dirty="0">
                <a:latin typeface="Bookman Old Style" panose="02050604050505020204" pitchFamily="18" charset="0"/>
              </a:rPr>
              <a:t>Existing System:</a:t>
            </a:r>
          </a:p>
        </p:txBody>
      </p:sp>
      <p:sp>
        <p:nvSpPr>
          <p:cNvPr id="6" name="TextBox 5">
            <a:extLst>
              <a:ext uri="{FF2B5EF4-FFF2-40B4-BE49-F238E27FC236}">
                <a16:creationId xmlns:a16="http://schemas.microsoft.com/office/drawing/2014/main" id="{6ADFB7DD-7911-3178-C002-300908AEC559}"/>
              </a:ext>
            </a:extLst>
          </p:cNvPr>
          <p:cNvSpPr txBox="1"/>
          <p:nvPr/>
        </p:nvSpPr>
        <p:spPr>
          <a:xfrm flipH="1">
            <a:off x="1537252" y="1669773"/>
            <a:ext cx="8886246" cy="4247317"/>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solidFill>
                  <a:srgbClr val="374151"/>
                </a:solidFill>
                <a:latin typeface="Bookman Old Style" panose="02050604050505020204" pitchFamily="18" charset="0"/>
              </a:rPr>
              <a:t>In the existing system, </a:t>
            </a:r>
            <a:r>
              <a:rPr lang="en-US" b="0" i="0" dirty="0">
                <a:solidFill>
                  <a:srgbClr val="374151"/>
                </a:solidFill>
                <a:effectLst/>
                <a:latin typeface="Bookman Old Style" panose="02050604050505020204" pitchFamily="18" charset="0"/>
              </a:rPr>
              <a:t> customers required to physically visit insurance offices or rely on postal services for communication. This can be inconvenient for individuals who prefer or need immediate access to policy information and services.</a:t>
            </a:r>
          </a:p>
          <a:p>
            <a:pPr marL="285750" indent="-285750" algn="just">
              <a:buFont typeface="Wingdings" panose="05000000000000000000" pitchFamily="2" charset="2"/>
              <a:buChar char="Ø"/>
            </a:pPr>
            <a:r>
              <a:rPr lang="en-US" b="0" i="0" dirty="0">
                <a:solidFill>
                  <a:srgbClr val="374151"/>
                </a:solidFill>
                <a:effectLst/>
                <a:latin typeface="Bookman Old Style" panose="02050604050505020204" pitchFamily="18" charset="0"/>
              </a:rPr>
              <a:t>The flow of an offline insurance policy system typically involves a series of manual and paper-based processes. Paper-based processes in offline systems are typically slower than digital ones. This can result in delays in policy issuance, claims processing, and customer service responses, which can be frustrating for customers.</a:t>
            </a:r>
          </a:p>
          <a:p>
            <a:pPr marL="285750" indent="-285750" algn="just">
              <a:buFont typeface="Wingdings" panose="05000000000000000000" pitchFamily="2" charset="2"/>
              <a:buChar char="Ø"/>
            </a:pPr>
            <a:r>
              <a:rPr lang="en-US" b="0" i="0" dirty="0">
                <a:solidFill>
                  <a:srgbClr val="374151"/>
                </a:solidFill>
                <a:effectLst/>
                <a:latin typeface="Bookman Old Style" panose="02050604050505020204" pitchFamily="18" charset="0"/>
              </a:rPr>
              <a:t>Offline systems can lead to data inefficiencies and errors due to manual data entry and paperwork handling. This increases the risk of inaccuracies in policy details and claims processing.</a:t>
            </a:r>
          </a:p>
          <a:p>
            <a:pPr marL="285750" indent="-285750" algn="just">
              <a:buFont typeface="Wingdings" panose="05000000000000000000" pitchFamily="2" charset="2"/>
              <a:buChar char="Ø"/>
            </a:pPr>
            <a:r>
              <a:rPr lang="en-US" dirty="0">
                <a:solidFill>
                  <a:srgbClr val="374151"/>
                </a:solidFill>
                <a:latin typeface="Bookman Old Style" panose="02050604050505020204" pitchFamily="18" charset="0"/>
              </a:rPr>
              <a:t>High cost, relying on agents or customer service representatives for policy updates, changes and inquiries, security concerns etc...</a:t>
            </a:r>
            <a:endParaRPr lang="en-US" b="0" i="0" dirty="0">
              <a:solidFill>
                <a:srgbClr val="374151"/>
              </a:solidFill>
              <a:effectLst/>
              <a:latin typeface="Bookman Old Style" panose="02050604050505020204" pitchFamily="18" charset="0"/>
            </a:endParaRPr>
          </a:p>
          <a:p>
            <a:pPr marL="285750" indent="-285750" algn="just">
              <a:buFont typeface="Wingdings" panose="05000000000000000000" pitchFamily="2" charset="2"/>
              <a:buChar char="Ø"/>
            </a:pPr>
            <a:endParaRPr lang="en-US" dirty="0">
              <a:latin typeface="Bookman Old Style" panose="02050604050505020204" pitchFamily="18" charset="0"/>
            </a:endParaRPr>
          </a:p>
        </p:txBody>
      </p:sp>
    </p:spTree>
    <p:extLst>
      <p:ext uri="{BB962C8B-B14F-4D97-AF65-F5344CB8AC3E}">
        <p14:creationId xmlns:p14="http://schemas.microsoft.com/office/powerpoint/2010/main" val="103564287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9A5E3D-DA71-C77B-FD61-265011C890E5}"/>
              </a:ext>
            </a:extLst>
          </p:cNvPr>
          <p:cNvSpPr txBox="1"/>
          <p:nvPr/>
        </p:nvSpPr>
        <p:spPr>
          <a:xfrm flipH="1">
            <a:off x="1768502" y="662609"/>
            <a:ext cx="6010524" cy="646331"/>
          </a:xfrm>
          <a:prstGeom prst="rect">
            <a:avLst/>
          </a:prstGeom>
          <a:noFill/>
        </p:spPr>
        <p:txBody>
          <a:bodyPr wrap="square" rtlCol="0">
            <a:spAutoFit/>
          </a:bodyPr>
          <a:lstStyle/>
          <a:p>
            <a:r>
              <a:rPr lang="en-US" sz="3600" dirty="0">
                <a:latin typeface="Bookman Old Style" panose="02050604050505020204" pitchFamily="18" charset="0"/>
              </a:rPr>
              <a:t>Proposed System:</a:t>
            </a:r>
          </a:p>
        </p:txBody>
      </p:sp>
      <p:sp>
        <p:nvSpPr>
          <p:cNvPr id="5" name="TextBox 4">
            <a:extLst>
              <a:ext uri="{FF2B5EF4-FFF2-40B4-BE49-F238E27FC236}">
                <a16:creationId xmlns:a16="http://schemas.microsoft.com/office/drawing/2014/main" id="{30BF2565-59BE-9BD8-7171-F21643A5E777}"/>
              </a:ext>
            </a:extLst>
          </p:cNvPr>
          <p:cNvSpPr txBox="1"/>
          <p:nvPr/>
        </p:nvSpPr>
        <p:spPr>
          <a:xfrm>
            <a:off x="1450450" y="1630017"/>
            <a:ext cx="8647707" cy="4801314"/>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latin typeface="Bookman Old Style" panose="02050604050505020204" pitchFamily="18" charset="0"/>
              </a:rPr>
              <a:t>The proposed system is to automate that the policies can be applied through online efficiently, conveniently and flexibly.</a:t>
            </a:r>
          </a:p>
          <a:p>
            <a:pPr marL="285750" indent="-285750" algn="just">
              <a:buFont typeface="Wingdings" panose="05000000000000000000" pitchFamily="2" charset="2"/>
              <a:buChar char="Ø"/>
            </a:pPr>
            <a:r>
              <a:rPr lang="en-US" dirty="0">
                <a:latin typeface="Bookman Old Style" panose="02050604050505020204" pitchFamily="18" charset="0"/>
              </a:rPr>
              <a:t>This IPM system majorly contains two roles: </a:t>
            </a:r>
          </a:p>
          <a:p>
            <a:pPr algn="just"/>
            <a:r>
              <a:rPr lang="en-US" dirty="0">
                <a:latin typeface="Bookman Old Style" panose="02050604050505020204" pitchFamily="18" charset="0"/>
              </a:rPr>
              <a:t>	1. Admin</a:t>
            </a:r>
          </a:p>
          <a:p>
            <a:pPr algn="just"/>
            <a:r>
              <a:rPr lang="en-US" dirty="0">
                <a:latin typeface="Bookman Old Style" panose="02050604050505020204" pitchFamily="18" charset="0"/>
              </a:rPr>
              <a:t>	2. Customer</a:t>
            </a:r>
          </a:p>
          <a:p>
            <a:pPr marL="285750" indent="-285750" algn="just">
              <a:buFont typeface="Wingdings" panose="05000000000000000000" pitchFamily="2" charset="2"/>
              <a:buChar char="Ø"/>
            </a:pPr>
            <a:r>
              <a:rPr lang="en-US" dirty="0">
                <a:latin typeface="Bookman Old Style" panose="02050604050505020204" pitchFamily="18" charset="0"/>
              </a:rPr>
              <a:t>Admin can add, view, update, delete, approve the policy applies by the customer, he’ll also be able to answer the queries asked by the customers.</a:t>
            </a:r>
          </a:p>
          <a:p>
            <a:pPr marL="285750" indent="-285750" algn="just">
              <a:buFont typeface="Wingdings" panose="05000000000000000000" pitchFamily="2" charset="2"/>
              <a:buChar char="Ø"/>
            </a:pPr>
            <a:r>
              <a:rPr lang="en-US" dirty="0">
                <a:latin typeface="Bookman Old Style" panose="02050604050505020204" pitchFamily="18" charset="0"/>
              </a:rPr>
              <a:t>A customer can add and update his account, can view the policies that are added by the admin and the customer can apply for the policy if she/he likes it, the customer can also be able to ask queries to the admin.</a:t>
            </a:r>
          </a:p>
          <a:p>
            <a:pPr marL="285750" indent="-285750" algn="just">
              <a:buFont typeface="Wingdings" panose="05000000000000000000" pitchFamily="2" charset="2"/>
              <a:buChar char="Ø"/>
            </a:pPr>
            <a:r>
              <a:rPr lang="en-US" b="0" i="0" dirty="0">
                <a:solidFill>
                  <a:srgbClr val="374151"/>
                </a:solidFill>
                <a:effectLst/>
                <a:latin typeface="Bookman Old Style" panose="02050604050505020204" pitchFamily="18" charset="0"/>
              </a:rPr>
              <a:t>Finally, the proposed system is accessible 24/7 from anywhere with an internet connection, allowing policyholders to review policy information, make payments, and initiate changes at their convenience, without the need to visit a physical office.</a:t>
            </a:r>
            <a:endParaRPr lang="en-US" dirty="0">
              <a:latin typeface="Bookman Old Style" panose="02050604050505020204" pitchFamily="18" charset="0"/>
            </a:endParaRPr>
          </a:p>
          <a:p>
            <a:pPr marL="285750" indent="-285750" algn="just">
              <a:buFont typeface="Wingdings" panose="05000000000000000000" pitchFamily="2" charset="2"/>
              <a:buChar char="Ø"/>
            </a:pPr>
            <a:endParaRPr lang="en-US" dirty="0">
              <a:latin typeface="Bookman Old Style" panose="02050604050505020204" pitchFamily="18" charset="0"/>
            </a:endParaRPr>
          </a:p>
        </p:txBody>
      </p:sp>
    </p:spTree>
    <p:extLst>
      <p:ext uri="{BB962C8B-B14F-4D97-AF65-F5344CB8AC3E}">
        <p14:creationId xmlns:p14="http://schemas.microsoft.com/office/powerpoint/2010/main" val="197482822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13208C8-7A95-99E7-B8EA-7372163CBE58}"/>
              </a:ext>
            </a:extLst>
          </p:cNvPr>
          <p:cNvSpPr txBox="1"/>
          <p:nvPr/>
        </p:nvSpPr>
        <p:spPr>
          <a:xfrm flipH="1">
            <a:off x="1662484" y="649358"/>
            <a:ext cx="2657725" cy="646331"/>
          </a:xfrm>
          <a:prstGeom prst="rect">
            <a:avLst/>
          </a:prstGeom>
          <a:noFill/>
        </p:spPr>
        <p:txBody>
          <a:bodyPr wrap="square" rtlCol="0">
            <a:spAutoFit/>
          </a:bodyPr>
          <a:lstStyle/>
          <a:p>
            <a:r>
              <a:rPr lang="en-US" sz="3600" dirty="0">
                <a:latin typeface="Bookman Old Style" panose="02050604050505020204" pitchFamily="18" charset="0"/>
              </a:rPr>
              <a:t>Flowchart</a:t>
            </a:r>
          </a:p>
        </p:txBody>
      </p:sp>
      <p:pic>
        <p:nvPicPr>
          <p:cNvPr id="3" name="Picture 2">
            <a:extLst>
              <a:ext uri="{FF2B5EF4-FFF2-40B4-BE49-F238E27FC236}">
                <a16:creationId xmlns:a16="http://schemas.microsoft.com/office/drawing/2014/main" id="{4B120467-6A33-23CB-2262-3BB87D35D890}"/>
              </a:ext>
            </a:extLst>
          </p:cNvPr>
          <p:cNvPicPr>
            <a:picLocks noChangeAspect="1"/>
          </p:cNvPicPr>
          <p:nvPr/>
        </p:nvPicPr>
        <p:blipFill rotWithShape="1">
          <a:blip r:embed="rId2">
            <a:extLst>
              <a:ext uri="{28A0092B-C50C-407E-A947-70E740481C1C}">
                <a14:useLocalDpi xmlns:a14="http://schemas.microsoft.com/office/drawing/2010/main" val="0"/>
              </a:ext>
            </a:extLst>
          </a:blip>
          <a:srcRect l="4811" t="6020"/>
          <a:stretch/>
        </p:blipFill>
        <p:spPr>
          <a:xfrm>
            <a:off x="1314946" y="1423532"/>
            <a:ext cx="9021750" cy="5233882"/>
          </a:xfrm>
          <a:prstGeom prst="rect">
            <a:avLst/>
          </a:prstGeom>
          <a:ln>
            <a:solidFill>
              <a:schemeClr val="tx1"/>
            </a:solidFill>
          </a:ln>
        </p:spPr>
      </p:pic>
    </p:spTree>
    <p:extLst>
      <p:ext uri="{BB962C8B-B14F-4D97-AF65-F5344CB8AC3E}">
        <p14:creationId xmlns:p14="http://schemas.microsoft.com/office/powerpoint/2010/main" val="2752248041"/>
      </p:ext>
    </p:extLst>
  </p:cSld>
  <p:clrMapOvr>
    <a:masterClrMapping/>
  </p:clrMapOvr>
  <p:transition spd="slow">
    <p:wipe/>
  </p:transition>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1202</TotalTime>
  <Words>991</Words>
  <Application>Microsoft Office PowerPoint</Application>
  <PresentationFormat>Widescreen</PresentationFormat>
  <Paragraphs>153</Paragraphs>
  <Slides>57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Bookman Old Style</vt:lpstr>
      <vt:lpstr>Calibri</vt:lpstr>
      <vt:lpstr>Century Gothic</vt:lpstr>
      <vt:lpstr>Copperplate Gothic Bold</vt:lpstr>
      <vt:lpstr>Wingdings</vt:lpstr>
      <vt:lpstr>Wingdings 3</vt:lpstr>
      <vt:lpstr>Wisp</vt:lpstr>
      <vt:lpstr>PowerPoint Presentation</vt:lpstr>
      <vt:lpstr>PowerPoint Presentation</vt:lpstr>
      <vt:lpstr>PowerPoint Presentation</vt:lpstr>
      <vt:lpstr>Introduction: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Samrudh Kadabi</cp:lastModifiedBy>
  <cp:revision>8</cp:revision>
  <dcterms:created xsi:type="dcterms:W3CDTF">2023-09-25T02:38:12Z</dcterms:created>
  <dcterms:modified xsi:type="dcterms:W3CDTF">2023-09-26T11:33:10Z</dcterms:modified>
</cp:coreProperties>
</file>